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257" r:id="rId3"/>
    <p:sldId id="258" r:id="rId4"/>
    <p:sldId id="269" r:id="rId5"/>
    <p:sldId id="272" r:id="rId6"/>
    <p:sldId id="273" r:id="rId7"/>
    <p:sldId id="307" r:id="rId8"/>
    <p:sldId id="259" r:id="rId9"/>
    <p:sldId id="260" r:id="rId10"/>
    <p:sldId id="261" r:id="rId11"/>
    <p:sldId id="281" r:id="rId12"/>
    <p:sldId id="262" r:id="rId13"/>
    <p:sldId id="263" r:id="rId14"/>
    <p:sldId id="264" r:id="rId15"/>
    <p:sldId id="265" r:id="rId16"/>
    <p:sldId id="283" r:id="rId17"/>
    <p:sldId id="266" r:id="rId18"/>
    <p:sldId id="285" r:id="rId19"/>
    <p:sldId id="267" r:id="rId20"/>
    <p:sldId id="295" r:id="rId21"/>
    <p:sldId id="296" r:id="rId22"/>
    <p:sldId id="297" r:id="rId23"/>
    <p:sldId id="298" r:id="rId24"/>
    <p:sldId id="299" r:id="rId25"/>
    <p:sldId id="304" r:id="rId26"/>
    <p:sldId id="305" r:id="rId27"/>
    <p:sldId id="268" r:id="rId28"/>
    <p:sldId id="289" r:id="rId29"/>
    <p:sldId id="270" r:id="rId30"/>
    <p:sldId id="271" r:id="rId31"/>
    <p:sldId id="274" r:id="rId32"/>
    <p:sldId id="275" r:id="rId33"/>
    <p:sldId id="276" r:id="rId34"/>
    <p:sldId id="278" r:id="rId35"/>
    <p:sldId id="280" r:id="rId36"/>
    <p:sldId id="282" r:id="rId37"/>
    <p:sldId id="284" r:id="rId38"/>
    <p:sldId id="292" r:id="rId39"/>
    <p:sldId id="293" r:id="rId40"/>
    <p:sldId id="310" r:id="rId41"/>
    <p:sldId id="291" r:id="rId42"/>
    <p:sldId id="308" r:id="rId43"/>
    <p:sldId id="30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867" autoAdjust="0"/>
  </p:normalViewPr>
  <p:slideViewPr>
    <p:cSldViewPr snapToGrid="0" snapToObjects="1">
      <p:cViewPr varScale="1">
        <p:scale>
          <a:sx n="55" d="100"/>
          <a:sy n="55" d="100"/>
        </p:scale>
        <p:origin x="1624" y="2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437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t>This project focuses on building an end-to-end machine learning system for malware detection. I’ll walk through the problem, the data, the modelling decisions, what went wrong, and how I fixed it.</a:t>
            </a:r>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dirty="0"/>
              <a:t>Originally, we made a classic mistake: preprocessing was applied before cross-validation, causing data leakage. This inflated early results and had to be corrected.</a:t>
            </a:r>
            <a:endParaRPr lang="en-AU" dirty="0"/>
          </a:p>
          <a:p>
            <a:r>
              <a:rPr lang="en-US" b="1" dirty="0"/>
              <a:t>Intent:</a:t>
            </a:r>
            <a:r>
              <a:rPr lang="en-US" dirty="0"/>
              <a:t> To balance predictive performance with deployment feasibility.</a:t>
            </a:r>
            <a:br>
              <a:rPr lang="en-US" dirty="0"/>
            </a:br>
            <a:r>
              <a:rPr lang="en-US" b="1" dirty="0"/>
              <a:t>Decision:</a:t>
            </a:r>
            <a:r>
              <a:rPr lang="en-US" dirty="0"/>
              <a:t> While multiple models performed well, </a:t>
            </a:r>
            <a:r>
              <a:rPr lang="en-US" dirty="0" err="1"/>
              <a:t>LightGBM</a:t>
            </a:r>
            <a:r>
              <a:rPr lang="en-US" dirty="0"/>
              <a:t> was selected due to its strong recall, fast inference, and minimal preprocessing requirements.</a:t>
            </a:r>
            <a:br>
              <a:rPr lang="en-US" dirty="0"/>
            </a:br>
            <a:r>
              <a:rPr lang="en-US" b="1" dirty="0"/>
              <a:t>Outcome:</a:t>
            </a:r>
            <a:r>
              <a:rPr lang="en-US" dirty="0"/>
              <a:t> This enabled reliable malware detection while remaining compatible with free-tier deployment constraints.</a:t>
            </a:r>
          </a:p>
          <a:p>
            <a:endParaRPr lang="en-US" dirty="0"/>
          </a:p>
          <a:p>
            <a:r>
              <a:rPr lang="en-US" dirty="0"/>
              <a:t>We intentionally progressed from simple linear models to increasingly expressive non-linear architectures. This allowed us to distinguish genuine modelling improvements from spurious gains caused by preprocessing or data leakage. The inclusion of multiple ensemble methods ensured that performance conclusions were robust across different learning paradigms</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We focused not just on peak cross-validation scores, but on stability across folds. The low variance observed in </a:t>
            </a:r>
            <a:r>
              <a:rPr lang="en-US" dirty="0" err="1"/>
              <a:t>LightGBM</a:t>
            </a:r>
            <a:r>
              <a:rPr lang="en-US" dirty="0"/>
              <a:t> and </a:t>
            </a:r>
            <a:r>
              <a:rPr lang="en-US" dirty="0" err="1"/>
              <a:t>CatBoost</a:t>
            </a:r>
            <a:r>
              <a:rPr lang="en-US" dirty="0"/>
              <a:t> gave confidence that improvements reflected genuine learning rather than noise or leakage. This was particularly important given the security context, where unstable recall would translate directly into missed threats</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The final decision was driven by cross-validation stability rather than headline metrics. </a:t>
            </a:r>
            <a:r>
              <a:rPr lang="en-US" dirty="0" err="1"/>
              <a:t>LightGBM</a:t>
            </a:r>
            <a:r>
              <a:rPr lang="en-US" dirty="0"/>
              <a:t> consistently delivered strong recall with low variance, which is critical in malware detection where missed positives carry high risk. The model also aligned well with deployment constraints, offering fast inference and straightforward integration into the Flask application</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This evaluation was intentionally performed once on a locked hold-out set to avoid any indirect overfitting. The low false-negative count is particularly important in malware detection, where missed threats carry significant operational risk. These results confirm that correcting data leakage did not compromise detection performance and that the model </a:t>
            </a:r>
            <a:r>
              <a:rPr lang="en-US" dirty="0" err="1"/>
              <a:t>generalises</a:t>
            </a:r>
            <a:r>
              <a:rPr lang="en-US" dirty="0"/>
              <a:t> reliably to unseen data</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A key failure mode in deployed ML systems is feature mismatch between training and inference. By </a:t>
            </a:r>
            <a:r>
              <a:rPr lang="en-US" dirty="0" err="1"/>
              <a:t>serialising</a:t>
            </a:r>
            <a:r>
              <a:rPr lang="en-US" dirty="0"/>
              <a:t> the full preprocessing and model pipeline together, we ensure that inference inputs are transformed identically to training data. The predict wrapper demonstrates how the model can be safely consumed in a production environment without relying on notebooks or manual preprocessing</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This table </a:t>
            </a:r>
            <a:r>
              <a:rPr lang="en-US" dirty="0" err="1"/>
              <a:t>summarises</a:t>
            </a:r>
            <a:r>
              <a:rPr lang="en-US" dirty="0"/>
              <a:t> the full model selection process. While several ensemble models achieved similar cross-validation performance, not all were suitable for deployment. Decision trees overfit, random forests were heavy at inference time, and </a:t>
            </a:r>
            <a:r>
              <a:rPr lang="en-US" dirty="0" err="1"/>
              <a:t>CatBoost</a:t>
            </a:r>
            <a:r>
              <a:rPr lang="en-US" dirty="0"/>
              <a:t> introduced compatibility issues. </a:t>
            </a:r>
            <a:r>
              <a:rPr lang="en-US" dirty="0" err="1"/>
              <a:t>LightGBM</a:t>
            </a:r>
            <a:r>
              <a:rPr lang="en-US" dirty="0"/>
              <a:t> provided equivalent performance with lower operational complexity, making it the most robust and deployable choice</a:t>
            </a:r>
            <a:endParaRPr lang="en-AU" dirty="0"/>
          </a:p>
        </p:txBody>
      </p:sp>
    </p:spTree>
    <p:extLst>
      <p:ext uri="{BB962C8B-B14F-4D97-AF65-F5344CB8AC3E}">
        <p14:creationId xmlns:p14="http://schemas.microsoft.com/office/powerpoint/2010/main" val="231626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This stage validates that the model works outside the training environment. CI/CD ensures every code change is tested and that deployment only occurs when inference, preprocessing, and API behaviour remain correct. This mirrors real-world ML engineering practice, not just academic experimentation</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These findings were not theoretical. Each one reflects a design correction made during the project — particularly the discovery of data leakage, the move to pipeline-based preprocessing, and the shift toward ensemble models. The project ultimately reinforced that strong ML results come from engineering discipline, not headline metrics</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r>
              <a:rPr lang="en-US" b="1" dirty="0"/>
              <a:t>Intent:</a:t>
            </a:r>
            <a:r>
              <a:rPr lang="en-US" dirty="0"/>
              <a:t> To ensure model changes could not silently degrade system behaviour.</a:t>
            </a:r>
            <a:br>
              <a:rPr lang="en-US" dirty="0"/>
            </a:br>
            <a:r>
              <a:rPr lang="en-US" b="1" dirty="0"/>
              <a:t>Decision:</a:t>
            </a:r>
            <a:r>
              <a:rPr lang="en-US" dirty="0"/>
              <a:t> We introduced automated unit, integration, and smoke tests gated by GitHub Actions prior to deployment.</a:t>
            </a:r>
            <a:br>
              <a:rPr lang="en-US" dirty="0"/>
            </a:br>
            <a:r>
              <a:rPr lang="en-US" b="1" dirty="0"/>
              <a:t>Outcome:</a:t>
            </a:r>
            <a:r>
              <a:rPr lang="en-US" dirty="0"/>
              <a:t> Only validated builds are deployed, improving reliability and reducing regression risk.</a:t>
            </a:r>
          </a:p>
          <a:p>
            <a:endParaRPr lang="en-US" dirty="0"/>
          </a:p>
          <a:p>
            <a:r>
              <a:rPr lang="en-US" dirty="0"/>
              <a:t>The CI/CD pipeline was not added for convenience — it was added to enforce discipline. Every change to preprocessing, inference, or API logic is automatically tested, and deployment is blocked unless those tests pass. This ensures the model behaves correctly outside the training environment and prevents silent regressions, which is critical for real-world ML systems.</a:t>
            </a:r>
            <a:endParaRPr lang="en-AU" dirty="0"/>
          </a:p>
        </p:txBody>
      </p:sp>
    </p:spTree>
    <p:extLst>
      <p:ext uri="{BB962C8B-B14F-4D97-AF65-F5344CB8AC3E}">
        <p14:creationId xmlns:p14="http://schemas.microsoft.com/office/powerpoint/2010/main" val="287753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This quality gate is the key enforcement mechanism in the project. Any change to model code, preprocessing, or application logic must pass automated validation before deployment. This prevents silent failures — especially dangerous in ML systems — and ensures reproducibility and reliability across environments</a:t>
            </a:r>
            <a:endParaRPr lang="en-AU" dirty="0"/>
          </a:p>
        </p:txBody>
      </p:sp>
    </p:spTree>
    <p:extLst>
      <p:ext uri="{BB962C8B-B14F-4D97-AF65-F5344CB8AC3E}">
        <p14:creationId xmlns:p14="http://schemas.microsoft.com/office/powerpoint/2010/main" val="327386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t>The goal was not just to train a high-performing model, but to build something production-ready. That means correct evaluation, no data leakage, packaging, testing, CI/CD, and deployment.</a:t>
            </a:r>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The main lesson from this project is that strong ML performance is a consequence of engineering discipline. Leakage-safe evaluation, pipelines, testing, and deployment practices mattered more than chasing marginal model improvements. This approach produced results that are not only accurate, but reliable and deployable</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t>We worked with a labelled dataset of software binaries, classified as malware or benign. A key constraint was to lock away a hold-out test set early and never reuse it.</a:t>
            </a:r>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After performing a stratified 80/20 split, the 20% test set was treated as a locked hold-out set.</a:t>
            </a:r>
          </a:p>
          <a:p>
            <a:r>
              <a:rPr lang="en-US" dirty="0"/>
              <a:t>All model training, preprocessing, and hyperparameter tuning were performed exclusively on the 80% training data using cross-validation.</a:t>
            </a:r>
          </a:p>
          <a:p>
            <a:r>
              <a:rPr lang="en-US" dirty="0"/>
              <a:t>The hold-out test set was not accessed during development and was used only once at the end to evaluate final model performance.</a:t>
            </a:r>
          </a:p>
          <a:p>
            <a:r>
              <a:rPr lang="en-US" dirty="0"/>
              <a:t>This approach ensures that the reported results reflect true </a:t>
            </a:r>
            <a:r>
              <a:rPr lang="en-US" dirty="0" err="1"/>
              <a:t>generalisation</a:t>
            </a:r>
            <a:r>
              <a:rPr lang="en-US" dirty="0"/>
              <a:t> rather than </a:t>
            </a:r>
            <a:r>
              <a:rPr lang="en-US" dirty="0" err="1"/>
              <a:t>optimisation</a:t>
            </a:r>
            <a:r>
              <a:rPr lang="en-US" dirty="0"/>
              <a:t> on the test data.</a:t>
            </a:r>
          </a:p>
          <a:p>
            <a:endParaRPr lang="en-US" dirty="0"/>
          </a:p>
          <a:p>
            <a:r>
              <a:rPr lang="en-US" b="1" dirty="0"/>
              <a:t>Intent:</a:t>
            </a:r>
            <a:r>
              <a:rPr lang="en-US" dirty="0"/>
              <a:t> To obtain an unbiased estimate of real-world performance and avoid evaluation contamination.</a:t>
            </a:r>
            <a:br>
              <a:rPr lang="en-US" dirty="0"/>
            </a:br>
            <a:r>
              <a:rPr lang="en-US" b="1" dirty="0"/>
              <a:t>Decision:</a:t>
            </a:r>
            <a:r>
              <a:rPr lang="en-US" dirty="0"/>
              <a:t> We created a stratified 80/20 split once and permanently locked the hold-out test set from all model selection and tuning.</a:t>
            </a:r>
            <a:br>
              <a:rPr lang="en-US" dirty="0"/>
            </a:br>
            <a:r>
              <a:rPr lang="en-US" b="1" dirty="0"/>
              <a:t>Outcome:</a:t>
            </a:r>
            <a:r>
              <a:rPr lang="en-US" dirty="0"/>
              <a:t> Final performance metrics reflect true </a:t>
            </a:r>
            <a:r>
              <a:rPr lang="en-US" dirty="0" err="1"/>
              <a:t>generalisation</a:t>
            </a:r>
            <a:r>
              <a:rPr lang="en-US" dirty="0"/>
              <a:t> rather than optimistic results from repeated experimentation.</a:t>
            </a:r>
          </a:p>
        </p:txBody>
      </p:sp>
    </p:spTree>
    <p:extLst>
      <p:ext uri="{BB962C8B-B14F-4D97-AF65-F5344CB8AC3E}">
        <p14:creationId xmlns:p14="http://schemas.microsoft.com/office/powerpoint/2010/main" val="1173793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r>
              <a:rPr lang="en-US" b="1" dirty="0"/>
              <a:t>Intent:</a:t>
            </a:r>
            <a:r>
              <a:rPr lang="en-US" dirty="0"/>
              <a:t> To understand data quality risks that could invalidate downstream modelling.</a:t>
            </a:r>
            <a:br>
              <a:rPr lang="en-US" dirty="0"/>
            </a:br>
            <a:r>
              <a:rPr lang="en-US" b="1" dirty="0"/>
              <a:t>Decision:</a:t>
            </a:r>
            <a:r>
              <a:rPr lang="en-US" dirty="0"/>
              <a:t> We explicitly </a:t>
            </a:r>
            <a:r>
              <a:rPr lang="en-US" dirty="0" err="1"/>
              <a:t>analysed</a:t>
            </a:r>
            <a:r>
              <a:rPr lang="en-US" dirty="0"/>
              <a:t> missing values and feature distributions before any modelling, removing identifier-style features rather than imputing them.</a:t>
            </a:r>
            <a:br>
              <a:rPr lang="en-US" dirty="0"/>
            </a:br>
            <a:r>
              <a:rPr lang="en-US" b="1" dirty="0"/>
              <a:t>Outcome:</a:t>
            </a:r>
            <a:r>
              <a:rPr lang="en-US" dirty="0"/>
              <a:t> This reduced noise, simplified preprocessing, and ensured the model learned </a:t>
            </a:r>
            <a:r>
              <a:rPr lang="en-US" dirty="0" err="1"/>
              <a:t>behavioural</a:t>
            </a:r>
            <a:r>
              <a:rPr lang="en-US" dirty="0"/>
              <a:t> patterns rather than dataset artefacts.</a:t>
            </a:r>
            <a:endParaRPr lang="en-AU" dirty="0"/>
          </a:p>
        </p:txBody>
      </p:sp>
    </p:spTree>
    <p:extLst>
      <p:ext uri="{BB962C8B-B14F-4D97-AF65-F5344CB8AC3E}">
        <p14:creationId xmlns:p14="http://schemas.microsoft.com/office/powerpoint/2010/main" val="99074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a:t>This </a:t>
            </a:r>
            <a:r>
              <a:rPr lang="en-US" dirty="0"/>
              <a:t>slide shows example feature distribution plots from the exploratory data analysis.</a:t>
            </a:r>
          </a:p>
          <a:p>
            <a:r>
              <a:rPr lang="en-US" dirty="0"/>
              <a:t>A key observation here is that many numeric features exhibit strong right skew and long-tailed distributions rather than clean Gaussian shapes. This behaviour is typical of executable metadata, where certain properties are rare but extreme when present.</a:t>
            </a:r>
          </a:p>
          <a:p>
            <a:r>
              <a:rPr lang="en-US" dirty="0"/>
              <a:t>Because of this skewness, mean-based imputation would be highly sensitive to outliers and could distort the underlying signal. Instead, median imputation was selected as a more robust strategy.</a:t>
            </a:r>
          </a:p>
          <a:p>
            <a:r>
              <a:rPr lang="en-US" dirty="0"/>
              <a:t>Additionally, the wide range of feature scales motivated the use of feature scaling within the preprocessing pipeline. These decisions were driven directly by the empirical distribution patterns observed during EDA, rather than applied heuristically</a:t>
            </a:r>
          </a:p>
          <a:p>
            <a:endParaRPr lang="en-AU" dirty="0"/>
          </a:p>
        </p:txBody>
      </p:sp>
    </p:spTree>
    <p:extLst>
      <p:ext uri="{BB962C8B-B14F-4D97-AF65-F5344CB8AC3E}">
        <p14:creationId xmlns:p14="http://schemas.microsoft.com/office/powerpoint/2010/main" val="1696027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txBody>
          <a:bodyPr/>
          <a:lstStyle/>
          <a:p>
            <a:endParaRPr lang="en-AU"/>
          </a:p>
        </p:txBody>
      </p:sp>
      <p:sp>
        <p:nvSpPr>
          <p:cNvPr id="3" name="Notes Placeholder 2"/>
          <p:cNvSpPr>
            <a:spLocks noGrp="1"/>
          </p:cNvSpPr>
          <p:nvPr>
            <p:ph type="body" idx="1"/>
          </p:nvPr>
        </p:nvSpPr>
        <p:spPr>
          <a:xfrm>
            <a:off x="685800" y="4400550"/>
            <a:ext cx="5486400" cy="3600450"/>
          </a:xfrm>
          <a:prstGeom prst="rect">
            <a:avLst/>
          </a:prstGeom>
        </p:spPr>
        <p:txBody>
          <a:bodyPr/>
          <a:lstStyle/>
          <a:p>
            <a:endParaRPr lang="en-AU"/>
          </a:p>
        </p:txBody>
      </p:sp>
    </p:spTree>
    <p:extLst>
      <p:ext uri="{BB962C8B-B14F-4D97-AF65-F5344CB8AC3E}">
        <p14:creationId xmlns:p14="http://schemas.microsoft.com/office/powerpoint/2010/main" val="26086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This was a critical turning point in the project. When initial results looked too good to be true, we audited the entire preprocessing workflow and discovered leakage caused by transformations being applied globally rather than within CV folds. Fixing this reduced apparent performance, but produced reliable estimates suitable for deployment. This reinforced that evaluation integrity is a system-level property, not something guaranteed by model choice alone.</a:t>
            </a:r>
          </a:p>
          <a:p>
            <a:endParaRPr lang="en-US" dirty="0"/>
          </a:p>
          <a:p>
            <a:r>
              <a:rPr lang="en-US" b="1" dirty="0"/>
              <a:t>Intent:</a:t>
            </a:r>
            <a:r>
              <a:rPr lang="en-US" dirty="0"/>
              <a:t> To ensure cross-validation results reflected true model performance rather than leakage.</a:t>
            </a:r>
            <a:br>
              <a:rPr lang="en-US" dirty="0"/>
            </a:br>
            <a:r>
              <a:rPr lang="en-US" b="1" dirty="0"/>
              <a:t>Decision:</a:t>
            </a:r>
            <a:r>
              <a:rPr lang="en-US" dirty="0"/>
              <a:t> After identifying leakage from preprocessing outside CV folds, we embedded imputation and scaling inside a Scikit-learn Pipeline.</a:t>
            </a:r>
            <a:br>
              <a:rPr lang="en-US" dirty="0"/>
            </a:br>
            <a:r>
              <a:rPr lang="en-US" b="1" dirty="0"/>
              <a:t>Outcome:</a:t>
            </a:r>
            <a:r>
              <a:rPr lang="en-US" dirty="0"/>
              <a:t> Although metrics dropped slightly, performance became stable and reproducible, validating the integrity of the evaluation.</a:t>
            </a:r>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en-AU"/>
          </a:p>
        </p:txBody>
      </p:sp>
      <p:sp>
        <p:nvSpPr>
          <p:cNvPr id="3" name="Notes Placeholder 2"/>
          <p:cNvSpPr>
            <a:spLocks noGrp="1"/>
          </p:cNvSpPr>
          <p:nvPr>
            <p:ph type="body" sz="quarter" idx="3"/>
          </p:nvPr>
        </p:nvSpPr>
        <p:spPr/>
        <p:txBody>
          <a:bodyPr/>
          <a:lstStyle/>
          <a:p>
            <a:r>
              <a:rPr lang="en-US" dirty="0"/>
              <a:t>At this stage we made a conscious decision not to engineer additional features. EDA showed heavy overlap between benign and malicious samples across individual attributes, suggesting that handcrafted transformations would likely overfit. By focusing on clean, numeric inputs and letting ensemble models learn interactions, we prioritised </a:t>
            </a:r>
            <a:r>
              <a:rPr lang="en-US" dirty="0" err="1"/>
              <a:t>generalisation</a:t>
            </a:r>
            <a:r>
              <a:rPr lang="en-US" dirty="0"/>
              <a:t> and reproducibility over marginal benchmark gains</a:t>
            </a:r>
            <a:endParaRPr dirty="0"/>
          </a:p>
        </p:txBody>
      </p:sp>
      <p:sp>
        <p:nvSpPr>
          <p:cNvPr id="4" name="Slide Number Placeholder 3"/>
          <p:cNvSpPr>
            <a:spLocks noGrp="1"/>
          </p:cNvSpPr>
          <p:nvPr>
            <p:ph type="sldNum" sz="quarter" idx="5"/>
          </p:nvPr>
        </p:nvSpPr>
        <p:spPr/>
        <p:txBody>
          <a:bodyPr/>
          <a:lstStyle/>
          <a:p>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0EADF6F-D6E6-4502-9649-3E61914B36F5}" type="datetime1">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A534EC-4675-4379-9060-467B004AC13C}" type="datetime1">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03705A-75A2-42C5-A680-700C99A4358E}" type="datetime1">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8FF1A-6D9A-423E-9F47-229555A41622}" type="datetime1">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A252B8-B384-4FD0-AECB-74F96214939C}" type="datetime1">
              <a:rPr lang="en-US" smtClean="0"/>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662023-8746-4E07-8222-4E4C072DFD18}" type="datetime1">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8DDF6E-AD68-4EDB-824C-B010F46B2735}" type="datetime1">
              <a:rPr lang="en-US" smtClean="0"/>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473585-058B-458A-B41C-7C24894D9627}" type="datetime1">
              <a:rPr lang="en-US" smtClean="0"/>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1B05CB-5CC2-4C14-9A96-CF1D6B3C9E20}" type="datetime1">
              <a:rPr lang="en-US" smtClean="0"/>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9DA29B-8DFD-43D1-B643-D2531F31FECB}" type="datetime1">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7E3841-734A-4AD1-B580-5C48BCB7F7C2}" type="datetime1">
              <a:rPr lang="en-US" smtClean="0"/>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48EC3-AD76-4A37-B8A4-05CB4AA61EEB}" type="datetime1">
              <a:rPr lang="en-US" smtClean="0"/>
              <a:t>12/26/2025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hyperlink" Target="http://127.0.0.1:5000/" TargetMode="External"/><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msse-machine-learning-otos.onrender.com/health" TargetMode="External"/><Relationship Id="rId2" Type="http://schemas.openxmlformats.org/officeDocument/2006/relationships/hyperlink" Target="http://127.0.0.1:5000/u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fabriciojoc/brazilian-malware-dataset.gi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1drv.ms/v/c/ceba476fa1c38cc5/IQAlm5BpI81lQI8BkuknyO75AXaZOrQT7FangXTgNg5l1PQ?e=U2v93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descr="Math And Science Formulas">
            <a:extLst>
              <a:ext uri="{FF2B5EF4-FFF2-40B4-BE49-F238E27FC236}">
                <a16:creationId xmlns:a16="http://schemas.microsoft.com/office/drawing/2014/main" id="{C2255595-E8A1-F10D-4324-8DD476CE8BA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594" r="19192" b="-1"/>
          <a:stretch>
            <a:fillRect/>
          </a:stretch>
        </p:blipFill>
        <p:spPr>
          <a:xfrm>
            <a:off x="-2285" y="10"/>
            <a:ext cx="9143999" cy="6857990"/>
          </a:xfrm>
          <a:prstGeom prst="rect">
            <a:avLst/>
          </a:prstGeom>
        </p:spPr>
      </p:pic>
      <p:sp>
        <p:nvSpPr>
          <p:cNvPr id="30" name="Rectangle 2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299" y="554845"/>
            <a:ext cx="7992669" cy="3902673"/>
          </a:xfrm>
        </p:spPr>
        <p:txBody>
          <a:bodyPr anchor="t">
            <a:normAutofit/>
          </a:bodyPr>
          <a:lstStyle/>
          <a:p>
            <a:pPr algn="l"/>
            <a:r>
              <a:rPr lang="en-US" sz="4500">
                <a:solidFill>
                  <a:srgbClr val="FFFFFF"/>
                </a:solidFill>
              </a:rPr>
              <a:t>Introduction to Machine Learning Project</a:t>
            </a:r>
          </a:p>
        </p:txBody>
      </p:sp>
      <p:sp>
        <p:nvSpPr>
          <p:cNvPr id="32" name="Rectangle 3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41299" y="5205659"/>
            <a:ext cx="8008722" cy="1175039"/>
          </a:xfrm>
        </p:spPr>
        <p:txBody>
          <a:bodyPr anchor="b">
            <a:normAutofit fontScale="70000" lnSpcReduction="20000"/>
          </a:bodyPr>
          <a:lstStyle/>
          <a:p>
            <a:pPr algn="l">
              <a:lnSpc>
                <a:spcPct val="90000"/>
              </a:lnSpc>
            </a:pPr>
            <a:r>
              <a:rPr lang="en-US" sz="2600" dirty="0">
                <a:solidFill>
                  <a:srgbClr val="FFFFFF"/>
                </a:solidFill>
              </a:rPr>
              <a:t>Masters of Science in Software Engineering</a:t>
            </a:r>
          </a:p>
          <a:p>
            <a:pPr algn="l">
              <a:lnSpc>
                <a:spcPct val="90000"/>
              </a:lnSpc>
            </a:pPr>
            <a:r>
              <a:rPr lang="en-US" sz="2600" b="1" dirty="0">
                <a:solidFill>
                  <a:srgbClr val="FFFFFF"/>
                </a:solidFill>
              </a:rPr>
              <a:t>Bronwyn Trump</a:t>
            </a:r>
          </a:p>
          <a:p>
            <a:pPr algn="l">
              <a:lnSpc>
                <a:spcPct val="90000"/>
              </a:lnSpc>
            </a:pPr>
            <a:endParaRPr lang="en-US" sz="1000" b="1" dirty="0">
              <a:solidFill>
                <a:srgbClr val="FFFFFF"/>
              </a:solidFill>
            </a:endParaRPr>
          </a:p>
          <a:p>
            <a:pPr algn="l">
              <a:lnSpc>
                <a:spcPct val="90000"/>
              </a:lnSpc>
            </a:pPr>
            <a:endParaRPr lang="en-US" sz="1800" dirty="0">
              <a:solidFill>
                <a:srgbClr val="FFFFFF"/>
              </a:solidFill>
            </a:endParaRPr>
          </a:p>
          <a:p>
            <a:pPr algn="l">
              <a:lnSpc>
                <a:spcPct val="90000"/>
              </a:lnSpc>
            </a:pPr>
            <a:r>
              <a:rPr lang="en-US" sz="1800" dirty="0"/>
              <a:t>An end-to-end, leakage-safe, production-deployed malware detection system</a:t>
            </a:r>
            <a:br>
              <a:rPr lang="en-US" sz="1800" dirty="0">
                <a:solidFill>
                  <a:srgbClr val="FFFFFF"/>
                </a:solidFill>
              </a:rPr>
            </a:br>
            <a:endParaRPr lang="en-US" sz="18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a:t>Model Experimentation</a:t>
            </a:r>
          </a:p>
        </p:txBody>
      </p:sp>
      <p:sp>
        <p:nvSpPr>
          <p:cNvPr id="3" name="Content Placeholder 2"/>
          <p:cNvSpPr>
            <a:spLocks noGrp="1"/>
          </p:cNvSpPr>
          <p:nvPr>
            <p:ph idx="1"/>
          </p:nvPr>
        </p:nvSpPr>
        <p:spPr>
          <a:xfrm>
            <a:off x="628651" y="2560322"/>
            <a:ext cx="7611110" cy="3581858"/>
          </a:xfrm>
        </p:spPr>
        <p:txBody>
          <a:bodyPr anchor="ctr">
            <a:normAutofit fontScale="70000" lnSpcReduction="20000"/>
          </a:bodyPr>
          <a:lstStyle/>
          <a:p>
            <a:pPr marL="0" indent="0">
              <a:buNone/>
            </a:pPr>
            <a:r>
              <a:rPr lang="en-US" sz="2400" dirty="0"/>
              <a:t>Models were evaluated using </a:t>
            </a:r>
            <a:r>
              <a:rPr lang="en-US" sz="2400" b="1" dirty="0"/>
              <a:t>stratified 10-fold cross-validation</a:t>
            </a:r>
            <a:r>
              <a:rPr lang="en-US" sz="2400" dirty="0"/>
              <a:t> to ensure stable, leakage-free performance estimates under moderate class imbalance.</a:t>
            </a:r>
          </a:p>
          <a:p>
            <a:pPr marL="0" indent="0">
              <a:buNone/>
            </a:pPr>
            <a:r>
              <a:rPr lang="en-US" sz="2400" dirty="0"/>
              <a:t>A deliberately staged set of model families was selected:</a:t>
            </a:r>
          </a:p>
          <a:p>
            <a:r>
              <a:rPr lang="en-US" sz="2400" b="1" dirty="0"/>
              <a:t>Logistic Regression</a:t>
            </a:r>
            <a:r>
              <a:rPr lang="en-US" sz="2400" dirty="0"/>
              <a:t> to establish a linear baseline and detect underfitting</a:t>
            </a:r>
          </a:p>
          <a:p>
            <a:r>
              <a:rPr lang="en-US" sz="2400" b="1" dirty="0"/>
              <a:t>Decision Tree</a:t>
            </a:r>
            <a:r>
              <a:rPr lang="en-US" sz="2400" dirty="0"/>
              <a:t> to evaluate single-model non-linear capacity</a:t>
            </a:r>
          </a:p>
          <a:p>
            <a:r>
              <a:rPr lang="en-US" sz="2400" b="1" dirty="0"/>
              <a:t>Random Forest</a:t>
            </a:r>
            <a:r>
              <a:rPr lang="en-US" sz="2400" dirty="0"/>
              <a:t> to assess variance reduction and feature interaction learning</a:t>
            </a:r>
          </a:p>
          <a:p>
            <a:r>
              <a:rPr lang="en-US" sz="2400" b="1" dirty="0" err="1"/>
              <a:t>PyTorch</a:t>
            </a:r>
            <a:r>
              <a:rPr lang="en-US" sz="2400" b="1" dirty="0"/>
              <a:t> MLP</a:t>
            </a:r>
            <a:r>
              <a:rPr lang="en-US" sz="2400" dirty="0"/>
              <a:t> to explore learned non-linear representations</a:t>
            </a:r>
          </a:p>
          <a:p>
            <a:r>
              <a:rPr lang="en-US" sz="2400" b="1" dirty="0" err="1"/>
              <a:t>XGBoost</a:t>
            </a:r>
            <a:r>
              <a:rPr lang="en-US" sz="2400" b="1" dirty="0"/>
              <a:t>, </a:t>
            </a:r>
            <a:r>
              <a:rPr lang="en-US" sz="2400" b="1" dirty="0" err="1"/>
              <a:t>LightGBM</a:t>
            </a:r>
            <a:r>
              <a:rPr lang="en-US" sz="2400" b="1" dirty="0"/>
              <a:t>, and </a:t>
            </a:r>
            <a:r>
              <a:rPr lang="en-US" sz="2400" b="1" dirty="0" err="1"/>
              <a:t>CatBoost</a:t>
            </a:r>
            <a:r>
              <a:rPr lang="en-US" sz="2400" dirty="0"/>
              <a:t> to benchmark state-of-the-art gradient-boosted ensembles</a:t>
            </a:r>
          </a:p>
          <a:p>
            <a:pPr marL="0" indent="0">
              <a:buNone/>
            </a:pPr>
            <a:r>
              <a:rPr lang="en-US" sz="2400" dirty="0"/>
              <a:t>This progression ensured coverage from simple, interpretable models through to high-capacity ensemble methods, allowing performance gains to be attributed to </a:t>
            </a:r>
            <a:r>
              <a:rPr lang="en-US" sz="2400" b="1" dirty="0"/>
              <a:t>model capability rather than data leakage or feature engineering artefacts</a:t>
            </a:r>
            <a:r>
              <a:rPr lang="en-US" sz="2400" dirty="0"/>
              <a:t>.</a:t>
            </a:r>
          </a:p>
          <a:p>
            <a:pPr marL="0" indent="0">
              <a:buNone/>
              <a:defRPr sz="1600"/>
            </a:pPr>
            <a:r>
              <a:rPr lang="en-US" sz="2100" dirty="0">
                <a:hlinkClick r:id="rId3" action="ppaction://hlinksldjump"/>
              </a:rPr>
              <a:t>Appendix E</a:t>
            </a:r>
            <a:endParaRPr lang="en-US" sz="2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4160C86-BA96-3C8F-EA8B-08C7FAD7F77B}"/>
              </a:ext>
            </a:extLst>
          </p:cNvPr>
          <p:cNvSpPr>
            <a:spLocks noGrp="1"/>
          </p:cNvSpPr>
          <p:nvPr>
            <p:ph type="sldNum" sz="quarter" idx="12"/>
          </p:nvPr>
        </p:nvSpPr>
        <p:spPr/>
        <p:txBody>
          <a:bodyPr/>
          <a:lstStyle/>
          <a:p>
            <a:fld id="{C1FF6DA9-008F-8B48-92A6-B652298478BF}"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8404-45B2-B74B-202A-D87F28AAF001}"/>
              </a:ext>
            </a:extLst>
          </p:cNvPr>
          <p:cNvSpPr>
            <a:spLocks noGrp="1"/>
          </p:cNvSpPr>
          <p:nvPr>
            <p:ph type="title"/>
          </p:nvPr>
        </p:nvSpPr>
        <p:spPr/>
        <p:txBody>
          <a:bodyPr/>
          <a:lstStyle/>
          <a:p>
            <a:r>
              <a:rPr lang="en-AU" dirty="0"/>
              <a:t>Model Comparison</a:t>
            </a:r>
          </a:p>
        </p:txBody>
      </p:sp>
      <p:graphicFrame>
        <p:nvGraphicFramePr>
          <p:cNvPr id="4" name="Content Placeholder 7">
            <a:extLst>
              <a:ext uri="{FF2B5EF4-FFF2-40B4-BE49-F238E27FC236}">
                <a16:creationId xmlns:a16="http://schemas.microsoft.com/office/drawing/2014/main" id="{68EB6C9F-D5C5-3D02-6E1F-5F9DCD6334BA}"/>
              </a:ext>
            </a:extLst>
          </p:cNvPr>
          <p:cNvGraphicFramePr>
            <a:graphicFrameLocks/>
          </p:cNvGraphicFramePr>
          <p:nvPr>
            <p:extLst>
              <p:ext uri="{D42A27DB-BD31-4B8C-83A1-F6EECF244321}">
                <p14:modId xmlns:p14="http://schemas.microsoft.com/office/powerpoint/2010/main" val="2123285699"/>
              </p:ext>
            </p:extLst>
          </p:nvPr>
        </p:nvGraphicFramePr>
        <p:xfrm>
          <a:off x="457200" y="1825623"/>
          <a:ext cx="8229600" cy="4373160"/>
        </p:xfrm>
        <a:graphic>
          <a:graphicData uri="http://schemas.openxmlformats.org/drawingml/2006/table">
            <a:tbl>
              <a:tblPr>
                <a:tableStyleId>{775DCB02-9BB8-47FD-8907-85C794F793BA}</a:tableStyleId>
              </a:tblPr>
              <a:tblGrid>
                <a:gridCol w="1645920">
                  <a:extLst>
                    <a:ext uri="{9D8B030D-6E8A-4147-A177-3AD203B41FA5}">
                      <a16:colId xmlns:a16="http://schemas.microsoft.com/office/drawing/2014/main" val="3483880043"/>
                    </a:ext>
                  </a:extLst>
                </a:gridCol>
                <a:gridCol w="1645920">
                  <a:extLst>
                    <a:ext uri="{9D8B030D-6E8A-4147-A177-3AD203B41FA5}">
                      <a16:colId xmlns:a16="http://schemas.microsoft.com/office/drawing/2014/main" val="2183074631"/>
                    </a:ext>
                  </a:extLst>
                </a:gridCol>
                <a:gridCol w="1645920">
                  <a:extLst>
                    <a:ext uri="{9D8B030D-6E8A-4147-A177-3AD203B41FA5}">
                      <a16:colId xmlns:a16="http://schemas.microsoft.com/office/drawing/2014/main" val="2744840623"/>
                    </a:ext>
                  </a:extLst>
                </a:gridCol>
                <a:gridCol w="1645920">
                  <a:extLst>
                    <a:ext uri="{9D8B030D-6E8A-4147-A177-3AD203B41FA5}">
                      <a16:colId xmlns:a16="http://schemas.microsoft.com/office/drawing/2014/main" val="1156824757"/>
                    </a:ext>
                  </a:extLst>
                </a:gridCol>
                <a:gridCol w="1645920">
                  <a:extLst>
                    <a:ext uri="{9D8B030D-6E8A-4147-A177-3AD203B41FA5}">
                      <a16:colId xmlns:a16="http://schemas.microsoft.com/office/drawing/2014/main" val="2601324855"/>
                    </a:ext>
                  </a:extLst>
                </a:gridCol>
              </a:tblGrid>
              <a:tr h="483991">
                <a:tc>
                  <a:txBody>
                    <a:bodyPr/>
                    <a:lstStyle/>
                    <a:p>
                      <a:pPr>
                        <a:buNone/>
                      </a:pPr>
                      <a:r>
                        <a:rPr lang="en-AU" dirty="0"/>
                        <a:t>Model</a:t>
                      </a:r>
                    </a:p>
                  </a:txBody>
                  <a:tcPr anchor="ctr"/>
                </a:tc>
                <a:tc>
                  <a:txBody>
                    <a:bodyPr/>
                    <a:lstStyle/>
                    <a:p>
                      <a:pPr>
                        <a:buNone/>
                      </a:pPr>
                      <a:r>
                        <a:rPr lang="en-AU" dirty="0"/>
                        <a:t>Accuracy</a:t>
                      </a:r>
                    </a:p>
                  </a:txBody>
                  <a:tcPr anchor="ctr"/>
                </a:tc>
                <a:tc>
                  <a:txBody>
                    <a:bodyPr/>
                    <a:lstStyle/>
                    <a:p>
                      <a:pPr>
                        <a:buNone/>
                      </a:pPr>
                      <a:r>
                        <a:rPr lang="en-AU" dirty="0"/>
                        <a:t>Precision</a:t>
                      </a:r>
                    </a:p>
                  </a:txBody>
                  <a:tcPr anchor="ctr"/>
                </a:tc>
                <a:tc>
                  <a:txBody>
                    <a:bodyPr/>
                    <a:lstStyle/>
                    <a:p>
                      <a:pPr>
                        <a:buNone/>
                      </a:pPr>
                      <a:r>
                        <a:rPr lang="en-AU"/>
                        <a:t>Recall</a:t>
                      </a:r>
                    </a:p>
                  </a:txBody>
                  <a:tcPr anchor="ctr"/>
                </a:tc>
                <a:tc>
                  <a:txBody>
                    <a:bodyPr/>
                    <a:lstStyle/>
                    <a:p>
                      <a:pPr>
                        <a:buNone/>
                      </a:pPr>
                      <a:r>
                        <a:rPr lang="en-AU" dirty="0"/>
                        <a:t>F1</a:t>
                      </a:r>
                    </a:p>
                  </a:txBody>
                  <a:tcPr anchor="ctr"/>
                </a:tc>
                <a:extLst>
                  <a:ext uri="{0D108BD9-81ED-4DB2-BD59-A6C34878D82A}">
                    <a16:rowId xmlns:a16="http://schemas.microsoft.com/office/drawing/2014/main" val="3235180228"/>
                  </a:ext>
                </a:extLst>
              </a:tr>
              <a:tr h="734607">
                <a:tc>
                  <a:txBody>
                    <a:bodyPr/>
                    <a:lstStyle/>
                    <a:p>
                      <a:pPr>
                        <a:buNone/>
                      </a:pPr>
                      <a:r>
                        <a:rPr lang="en-AU"/>
                        <a:t>Logistic Regression</a:t>
                      </a:r>
                    </a:p>
                  </a:txBody>
                  <a:tcPr anchor="ctr"/>
                </a:tc>
                <a:tc>
                  <a:txBody>
                    <a:bodyPr/>
                    <a:lstStyle/>
                    <a:p>
                      <a:pPr>
                        <a:buNone/>
                      </a:pPr>
                      <a:r>
                        <a:rPr lang="en-AU" dirty="0"/>
                        <a:t>~0.80</a:t>
                      </a:r>
                    </a:p>
                  </a:txBody>
                  <a:tcPr anchor="ctr"/>
                </a:tc>
                <a:tc>
                  <a:txBody>
                    <a:bodyPr/>
                    <a:lstStyle/>
                    <a:p>
                      <a:pPr>
                        <a:buNone/>
                      </a:pPr>
                      <a:r>
                        <a:rPr lang="en-AU" dirty="0"/>
                        <a:t>~0.82</a:t>
                      </a:r>
                    </a:p>
                  </a:txBody>
                  <a:tcPr anchor="ctr"/>
                </a:tc>
                <a:tc>
                  <a:txBody>
                    <a:bodyPr/>
                    <a:lstStyle/>
                    <a:p>
                      <a:pPr>
                        <a:buNone/>
                      </a:pPr>
                      <a:r>
                        <a:rPr lang="en-AU"/>
                        <a:t>~0.79</a:t>
                      </a:r>
                    </a:p>
                  </a:txBody>
                  <a:tcPr anchor="ctr"/>
                </a:tc>
                <a:tc>
                  <a:txBody>
                    <a:bodyPr/>
                    <a:lstStyle/>
                    <a:p>
                      <a:pPr>
                        <a:buNone/>
                      </a:pPr>
                      <a:r>
                        <a:rPr lang="en-AU"/>
                        <a:t>~0.81</a:t>
                      </a:r>
                    </a:p>
                  </a:txBody>
                  <a:tcPr anchor="ctr"/>
                </a:tc>
                <a:extLst>
                  <a:ext uri="{0D108BD9-81ED-4DB2-BD59-A6C34878D82A}">
                    <a16:rowId xmlns:a16="http://schemas.microsoft.com/office/drawing/2014/main" val="3750090372"/>
                  </a:ext>
                </a:extLst>
              </a:tr>
              <a:tr h="483991">
                <a:tc>
                  <a:txBody>
                    <a:bodyPr/>
                    <a:lstStyle/>
                    <a:p>
                      <a:pPr>
                        <a:buNone/>
                      </a:pPr>
                      <a:r>
                        <a:rPr lang="en-AU"/>
                        <a:t>Decision Tree</a:t>
                      </a:r>
                    </a:p>
                  </a:txBody>
                  <a:tcPr anchor="ctr"/>
                </a:tc>
                <a:tc>
                  <a:txBody>
                    <a:bodyPr/>
                    <a:lstStyle/>
                    <a:p>
                      <a:pPr>
                        <a:buNone/>
                      </a:pPr>
                      <a:r>
                        <a:rPr lang="en-AU"/>
                        <a:t>~0.98</a:t>
                      </a:r>
                    </a:p>
                  </a:txBody>
                  <a:tcPr anchor="ctr"/>
                </a:tc>
                <a:tc>
                  <a:txBody>
                    <a:bodyPr/>
                    <a:lstStyle/>
                    <a:p>
                      <a:pPr>
                        <a:buNone/>
                      </a:pPr>
                      <a:r>
                        <a:rPr lang="en-AU" dirty="0"/>
                        <a:t>~0.98</a:t>
                      </a:r>
                    </a:p>
                  </a:txBody>
                  <a:tcPr anchor="ctr"/>
                </a:tc>
                <a:tc>
                  <a:txBody>
                    <a:bodyPr/>
                    <a:lstStyle/>
                    <a:p>
                      <a:pPr>
                        <a:buNone/>
                      </a:pPr>
                      <a:r>
                        <a:rPr lang="en-AU"/>
                        <a:t>~0.99</a:t>
                      </a:r>
                    </a:p>
                  </a:txBody>
                  <a:tcPr anchor="ctr"/>
                </a:tc>
                <a:tc>
                  <a:txBody>
                    <a:bodyPr/>
                    <a:lstStyle/>
                    <a:p>
                      <a:pPr>
                        <a:buNone/>
                      </a:pPr>
                      <a:r>
                        <a:rPr lang="en-AU"/>
                        <a:t>~0.98</a:t>
                      </a:r>
                    </a:p>
                  </a:txBody>
                  <a:tcPr anchor="ctr"/>
                </a:tc>
                <a:extLst>
                  <a:ext uri="{0D108BD9-81ED-4DB2-BD59-A6C34878D82A}">
                    <a16:rowId xmlns:a16="http://schemas.microsoft.com/office/drawing/2014/main" val="151587171"/>
                  </a:ext>
                </a:extLst>
              </a:tr>
              <a:tr h="734607">
                <a:tc>
                  <a:txBody>
                    <a:bodyPr/>
                    <a:lstStyle/>
                    <a:p>
                      <a:pPr>
                        <a:buNone/>
                      </a:pPr>
                      <a:r>
                        <a:rPr lang="en-AU"/>
                        <a:t>Random Forest</a:t>
                      </a:r>
                    </a:p>
                  </a:txBody>
                  <a:tcPr anchor="ctr"/>
                </a:tc>
                <a:tc>
                  <a:txBody>
                    <a:bodyPr/>
                    <a:lstStyle/>
                    <a:p>
                      <a:pPr>
                        <a:buNone/>
                      </a:pPr>
                      <a:r>
                        <a:rPr lang="en-AU"/>
                        <a:t>~0.99</a:t>
                      </a:r>
                    </a:p>
                  </a:txBody>
                  <a:tcPr anchor="ctr"/>
                </a:tc>
                <a:tc>
                  <a:txBody>
                    <a:bodyPr/>
                    <a:lstStyle/>
                    <a:p>
                      <a:pPr>
                        <a:buNone/>
                      </a:pPr>
                      <a:r>
                        <a:rPr lang="en-AU" dirty="0"/>
                        <a:t>~0.99</a:t>
                      </a:r>
                    </a:p>
                  </a:txBody>
                  <a:tcPr anchor="ctr"/>
                </a:tc>
                <a:tc>
                  <a:txBody>
                    <a:bodyPr/>
                    <a:lstStyle/>
                    <a:p>
                      <a:pPr>
                        <a:buNone/>
                      </a:pPr>
                      <a:r>
                        <a:rPr lang="en-AU" dirty="0"/>
                        <a:t>~0.99</a:t>
                      </a:r>
                    </a:p>
                  </a:txBody>
                  <a:tcPr anchor="ctr"/>
                </a:tc>
                <a:tc>
                  <a:txBody>
                    <a:bodyPr/>
                    <a:lstStyle/>
                    <a:p>
                      <a:pPr>
                        <a:buNone/>
                      </a:pPr>
                      <a:r>
                        <a:rPr lang="en-AU"/>
                        <a:t>~0.99</a:t>
                      </a:r>
                    </a:p>
                  </a:txBody>
                  <a:tcPr anchor="ctr"/>
                </a:tc>
                <a:extLst>
                  <a:ext uri="{0D108BD9-81ED-4DB2-BD59-A6C34878D82A}">
                    <a16:rowId xmlns:a16="http://schemas.microsoft.com/office/drawing/2014/main" val="2495055851"/>
                  </a:ext>
                </a:extLst>
              </a:tr>
              <a:tr h="483991">
                <a:tc>
                  <a:txBody>
                    <a:bodyPr/>
                    <a:lstStyle/>
                    <a:p>
                      <a:pPr>
                        <a:buNone/>
                      </a:pPr>
                      <a:r>
                        <a:rPr lang="en-AU"/>
                        <a:t>PyTorch MLP</a:t>
                      </a:r>
                    </a:p>
                  </a:txBody>
                  <a:tcPr anchor="ctr"/>
                </a:tc>
                <a:tc>
                  <a:txBody>
                    <a:bodyPr/>
                    <a:lstStyle/>
                    <a:p>
                      <a:pPr>
                        <a:buNone/>
                      </a:pPr>
                      <a:r>
                        <a:rPr lang="en-AU"/>
                        <a:t>~0.94</a:t>
                      </a:r>
                    </a:p>
                  </a:txBody>
                  <a:tcPr anchor="ctr"/>
                </a:tc>
                <a:tc>
                  <a:txBody>
                    <a:bodyPr/>
                    <a:lstStyle/>
                    <a:p>
                      <a:pPr>
                        <a:buNone/>
                      </a:pPr>
                      <a:r>
                        <a:rPr lang="en-AU"/>
                        <a:t>~0.95</a:t>
                      </a:r>
                    </a:p>
                  </a:txBody>
                  <a:tcPr anchor="ctr"/>
                </a:tc>
                <a:tc>
                  <a:txBody>
                    <a:bodyPr/>
                    <a:lstStyle/>
                    <a:p>
                      <a:pPr>
                        <a:buNone/>
                      </a:pPr>
                      <a:r>
                        <a:rPr lang="en-AU" dirty="0"/>
                        <a:t>~0.95</a:t>
                      </a:r>
                    </a:p>
                  </a:txBody>
                  <a:tcPr anchor="ctr"/>
                </a:tc>
                <a:tc>
                  <a:txBody>
                    <a:bodyPr/>
                    <a:lstStyle/>
                    <a:p>
                      <a:pPr>
                        <a:buNone/>
                      </a:pPr>
                      <a:r>
                        <a:rPr lang="en-AU"/>
                        <a:t>~0.95</a:t>
                      </a:r>
                    </a:p>
                  </a:txBody>
                  <a:tcPr anchor="ctr"/>
                </a:tc>
                <a:extLst>
                  <a:ext uri="{0D108BD9-81ED-4DB2-BD59-A6C34878D82A}">
                    <a16:rowId xmlns:a16="http://schemas.microsoft.com/office/drawing/2014/main" val="641877986"/>
                  </a:ext>
                </a:extLst>
              </a:tr>
              <a:tr h="483991">
                <a:tc>
                  <a:txBody>
                    <a:bodyPr/>
                    <a:lstStyle/>
                    <a:p>
                      <a:pPr>
                        <a:buNone/>
                      </a:pPr>
                      <a:r>
                        <a:rPr lang="en-AU"/>
                        <a:t>XGBoost</a:t>
                      </a:r>
                    </a:p>
                  </a:txBody>
                  <a:tcPr anchor="ctr"/>
                </a:tc>
                <a:tc>
                  <a:txBody>
                    <a:bodyPr/>
                    <a:lstStyle/>
                    <a:p>
                      <a:pPr>
                        <a:buNone/>
                      </a:pPr>
                      <a:r>
                        <a:rPr lang="en-AU"/>
                        <a:t>0.9861</a:t>
                      </a:r>
                    </a:p>
                  </a:txBody>
                  <a:tcPr anchor="ctr"/>
                </a:tc>
                <a:tc>
                  <a:txBody>
                    <a:bodyPr/>
                    <a:lstStyle/>
                    <a:p>
                      <a:pPr>
                        <a:buNone/>
                      </a:pPr>
                      <a:r>
                        <a:rPr lang="en-AU"/>
                        <a:t>0.9870</a:t>
                      </a:r>
                    </a:p>
                  </a:txBody>
                  <a:tcPr anchor="ctr"/>
                </a:tc>
                <a:tc>
                  <a:txBody>
                    <a:bodyPr/>
                    <a:lstStyle/>
                    <a:p>
                      <a:pPr>
                        <a:buNone/>
                      </a:pPr>
                      <a:r>
                        <a:rPr lang="en-AU" dirty="0"/>
                        <a:t>0.9892</a:t>
                      </a:r>
                    </a:p>
                  </a:txBody>
                  <a:tcPr anchor="ctr"/>
                </a:tc>
                <a:tc>
                  <a:txBody>
                    <a:bodyPr/>
                    <a:lstStyle/>
                    <a:p>
                      <a:pPr>
                        <a:buNone/>
                      </a:pPr>
                      <a:r>
                        <a:rPr lang="en-AU"/>
                        <a:t>0.9881</a:t>
                      </a:r>
                    </a:p>
                  </a:txBody>
                  <a:tcPr anchor="ctr"/>
                </a:tc>
                <a:extLst>
                  <a:ext uri="{0D108BD9-81ED-4DB2-BD59-A6C34878D82A}">
                    <a16:rowId xmlns:a16="http://schemas.microsoft.com/office/drawing/2014/main" val="1603419096"/>
                  </a:ext>
                </a:extLst>
              </a:tr>
              <a:tr h="483991">
                <a:tc>
                  <a:txBody>
                    <a:bodyPr/>
                    <a:lstStyle/>
                    <a:p>
                      <a:pPr>
                        <a:buNone/>
                      </a:pPr>
                      <a:r>
                        <a:rPr lang="en-AU"/>
                        <a:t>LightGBM</a:t>
                      </a:r>
                    </a:p>
                  </a:txBody>
                  <a:tcPr anchor="ctr"/>
                </a:tc>
                <a:tc>
                  <a:txBody>
                    <a:bodyPr/>
                    <a:lstStyle/>
                    <a:p>
                      <a:pPr>
                        <a:buNone/>
                      </a:pPr>
                      <a:r>
                        <a:rPr lang="en-AU" b="1"/>
                        <a:t>0.9886</a:t>
                      </a:r>
                      <a:endParaRPr lang="en-AU"/>
                    </a:p>
                  </a:txBody>
                  <a:tcPr anchor="ctr"/>
                </a:tc>
                <a:tc>
                  <a:txBody>
                    <a:bodyPr/>
                    <a:lstStyle/>
                    <a:p>
                      <a:pPr>
                        <a:buNone/>
                      </a:pPr>
                      <a:r>
                        <a:rPr lang="en-AU" b="1"/>
                        <a:t>0.9890</a:t>
                      </a:r>
                      <a:endParaRPr lang="en-AU"/>
                    </a:p>
                  </a:txBody>
                  <a:tcPr anchor="ctr"/>
                </a:tc>
                <a:tc>
                  <a:txBody>
                    <a:bodyPr/>
                    <a:lstStyle/>
                    <a:p>
                      <a:pPr>
                        <a:buNone/>
                      </a:pPr>
                      <a:r>
                        <a:rPr lang="en-AU" b="1"/>
                        <a:t>0.9915</a:t>
                      </a:r>
                      <a:endParaRPr lang="en-AU"/>
                    </a:p>
                  </a:txBody>
                  <a:tcPr anchor="ctr"/>
                </a:tc>
                <a:tc>
                  <a:txBody>
                    <a:bodyPr/>
                    <a:lstStyle/>
                    <a:p>
                      <a:pPr>
                        <a:buNone/>
                      </a:pPr>
                      <a:r>
                        <a:rPr lang="en-AU" b="1" dirty="0"/>
                        <a:t>0.9902</a:t>
                      </a:r>
                      <a:endParaRPr lang="en-AU" dirty="0"/>
                    </a:p>
                  </a:txBody>
                  <a:tcPr anchor="ctr"/>
                </a:tc>
                <a:extLst>
                  <a:ext uri="{0D108BD9-81ED-4DB2-BD59-A6C34878D82A}">
                    <a16:rowId xmlns:a16="http://schemas.microsoft.com/office/drawing/2014/main" val="3052624588"/>
                  </a:ext>
                </a:extLst>
              </a:tr>
              <a:tr h="483991">
                <a:tc>
                  <a:txBody>
                    <a:bodyPr/>
                    <a:lstStyle/>
                    <a:p>
                      <a:pPr>
                        <a:buNone/>
                      </a:pPr>
                      <a:r>
                        <a:rPr lang="en-AU" dirty="0" err="1"/>
                        <a:t>CatBoost</a:t>
                      </a:r>
                      <a:endParaRPr lang="en-AU" dirty="0"/>
                    </a:p>
                  </a:txBody>
                  <a:tcPr anchor="ctr"/>
                </a:tc>
                <a:tc>
                  <a:txBody>
                    <a:bodyPr/>
                    <a:lstStyle/>
                    <a:p>
                      <a:pPr>
                        <a:buNone/>
                      </a:pPr>
                      <a:r>
                        <a:rPr lang="en-AU"/>
                        <a:t>0.9871</a:t>
                      </a:r>
                    </a:p>
                  </a:txBody>
                  <a:tcPr anchor="ctr"/>
                </a:tc>
                <a:tc>
                  <a:txBody>
                    <a:bodyPr/>
                    <a:lstStyle/>
                    <a:p>
                      <a:pPr>
                        <a:buNone/>
                      </a:pPr>
                      <a:r>
                        <a:rPr lang="en-AU"/>
                        <a:t>0.9877</a:t>
                      </a:r>
                    </a:p>
                  </a:txBody>
                  <a:tcPr anchor="ctr"/>
                </a:tc>
                <a:tc>
                  <a:txBody>
                    <a:bodyPr/>
                    <a:lstStyle/>
                    <a:p>
                      <a:pPr>
                        <a:buNone/>
                      </a:pPr>
                      <a:r>
                        <a:rPr lang="en-AU"/>
                        <a:t>0.9902</a:t>
                      </a:r>
                    </a:p>
                  </a:txBody>
                  <a:tcPr anchor="ctr"/>
                </a:tc>
                <a:tc>
                  <a:txBody>
                    <a:bodyPr/>
                    <a:lstStyle/>
                    <a:p>
                      <a:pPr>
                        <a:buNone/>
                      </a:pPr>
                      <a:r>
                        <a:rPr lang="en-AU" dirty="0"/>
                        <a:t>0.9889</a:t>
                      </a:r>
                    </a:p>
                  </a:txBody>
                  <a:tcPr anchor="ctr"/>
                </a:tc>
                <a:extLst>
                  <a:ext uri="{0D108BD9-81ED-4DB2-BD59-A6C34878D82A}">
                    <a16:rowId xmlns:a16="http://schemas.microsoft.com/office/drawing/2014/main" val="4076987678"/>
                  </a:ext>
                </a:extLst>
              </a:tr>
            </a:tbl>
          </a:graphicData>
        </a:graphic>
      </p:graphicFrame>
      <p:sp>
        <p:nvSpPr>
          <p:cNvPr id="3" name="Slide Number Placeholder 2">
            <a:extLst>
              <a:ext uri="{FF2B5EF4-FFF2-40B4-BE49-F238E27FC236}">
                <a16:creationId xmlns:a16="http://schemas.microsoft.com/office/drawing/2014/main" id="{31626981-78C3-1F79-7EC7-4D5BAF41E3F9}"/>
              </a:ext>
            </a:extLst>
          </p:cNvPr>
          <p:cNvSpPr>
            <a:spLocks noGrp="1"/>
          </p:cNvSpPr>
          <p:nvPr>
            <p:ph type="sldNum" sz="quarter" idx="12"/>
          </p:nvPr>
        </p:nvSpPr>
        <p:spPr/>
        <p:txBody>
          <a:bodyPr/>
          <a:lstStyle/>
          <a:p>
            <a:fld id="{C1FF6DA9-008F-8B48-92A6-B652298478BF}" type="slidenum">
              <a:rPr lang="en-US" smtClean="0"/>
              <a:t>11</a:t>
            </a:fld>
            <a:endParaRPr lang="en-US"/>
          </a:p>
        </p:txBody>
      </p:sp>
    </p:spTree>
    <p:extLst>
      <p:ext uri="{BB962C8B-B14F-4D97-AF65-F5344CB8AC3E}">
        <p14:creationId xmlns:p14="http://schemas.microsoft.com/office/powerpoint/2010/main" val="375711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dirty="0"/>
              <a:t>Cross-Validation Results </a:t>
            </a:r>
            <a:r>
              <a:rPr lang="en-AU" sz="4000" dirty="0"/>
              <a:t>AUC / Accuracy ± SD</a:t>
            </a:r>
            <a:endParaRPr lang="en-AU" sz="4200" dirty="0"/>
          </a:p>
        </p:txBody>
      </p:sp>
      <p:sp>
        <p:nvSpPr>
          <p:cNvPr id="3" name="Content Placeholder 2"/>
          <p:cNvSpPr>
            <a:spLocks noGrp="1"/>
          </p:cNvSpPr>
          <p:nvPr>
            <p:ph idx="1"/>
          </p:nvPr>
        </p:nvSpPr>
        <p:spPr>
          <a:xfrm>
            <a:off x="654776" y="2704014"/>
            <a:ext cx="8032024" cy="3624765"/>
          </a:xfrm>
        </p:spPr>
        <p:txBody>
          <a:bodyPr anchor="ctr">
            <a:noAutofit/>
          </a:bodyPr>
          <a:lstStyle/>
          <a:p>
            <a:r>
              <a:rPr lang="en-US" sz="1600" dirty="0"/>
              <a:t>Cross-validation results showed a clear and consistent performance gap between linear and non-linear model families.</a:t>
            </a:r>
          </a:p>
          <a:p>
            <a:r>
              <a:rPr lang="en-US" sz="1600" dirty="0"/>
              <a:t>Tree-based ensemble models </a:t>
            </a:r>
            <a:r>
              <a:rPr lang="en-US" sz="1600" b="1" dirty="0"/>
              <a:t>consistently outperformed linear classifiers</a:t>
            </a:r>
            <a:r>
              <a:rPr lang="en-US" sz="1600" dirty="0"/>
              <a:t>, achieving higher recall and more stable performance across folds. In particular, </a:t>
            </a:r>
            <a:r>
              <a:rPr lang="en-US" sz="1600" b="1" dirty="0" err="1"/>
              <a:t>LightGBM</a:t>
            </a:r>
            <a:r>
              <a:rPr lang="en-US" sz="1600" b="1" dirty="0"/>
              <a:t> and </a:t>
            </a:r>
            <a:r>
              <a:rPr lang="en-US" sz="1600" b="1" dirty="0" err="1"/>
              <a:t>CatBoost</a:t>
            </a:r>
            <a:r>
              <a:rPr lang="en-US" sz="1600" b="1" dirty="0"/>
              <a:t> demonstrated the strongest balance of precision and recall with low inter-fold variance</a:t>
            </a:r>
            <a:r>
              <a:rPr lang="en-US" sz="1600" dirty="0"/>
              <a:t>, indicating robust </a:t>
            </a:r>
            <a:r>
              <a:rPr lang="en-US" sz="1600" dirty="0" err="1"/>
              <a:t>generalisation</a:t>
            </a:r>
            <a:r>
              <a:rPr lang="en-US" sz="1600" dirty="0"/>
              <a:t> rather than overfitting.</a:t>
            </a:r>
          </a:p>
          <a:p>
            <a:r>
              <a:rPr lang="en-US" sz="1600" dirty="0"/>
              <a:t>Linear models underperformed due to the dominance of complex feature interactions in the dataset. This behaviour was consistent across folds, confirming that predictive signal is driven by </a:t>
            </a:r>
            <a:r>
              <a:rPr lang="en-US" sz="1600" b="1" dirty="0"/>
              <a:t>non-linear relationships rather than individual feature thresholds</a:t>
            </a:r>
            <a:r>
              <a:rPr lang="en-US" sz="1600" dirty="0"/>
              <a:t>.</a:t>
            </a:r>
          </a:p>
          <a:p>
            <a:r>
              <a:rPr lang="en-US" sz="1600" dirty="0"/>
              <a:t>These results validated the use of ensemble-based models for final selection, as they provided both superior detection performance and stable </a:t>
            </a:r>
            <a:r>
              <a:rPr lang="en-US" sz="1600" dirty="0" err="1"/>
              <a:t>generalisation</a:t>
            </a:r>
            <a:r>
              <a:rPr lang="en-US" sz="1600" dirty="0"/>
              <a:t> — critical requirements for malware detection systems.</a:t>
            </a:r>
          </a:p>
          <a:p>
            <a:r>
              <a:rPr lang="en-US" sz="1600" dirty="0"/>
              <a:t>Cross-validation performance (mean accuracy and AUC ± standard deviation) is presented in the Model Evaluation section (see Cross-Validation Results). Final </a:t>
            </a:r>
            <a:r>
              <a:rPr lang="en-US" sz="1600" dirty="0" err="1"/>
              <a:t>generalisation</a:t>
            </a:r>
            <a:r>
              <a:rPr lang="en-US" sz="1600" dirty="0"/>
              <a:t> performance is reported using a locked 20% hold-out test set (see Hold-Out Test Performance)</a:t>
            </a:r>
          </a:p>
          <a:p>
            <a:endParaRPr lang="en-US" sz="1800" dirty="0"/>
          </a:p>
          <a:p>
            <a:pPr marL="0" indent="0">
              <a:buNone/>
              <a:defRPr sz="1600"/>
            </a:pPr>
            <a:r>
              <a:rPr lang="en-US" sz="1800" dirty="0">
                <a:hlinkClick r:id="rId3" action="ppaction://hlinksldjump"/>
              </a:rPr>
              <a:t>Appendix F</a:t>
            </a:r>
            <a:r>
              <a:rPr lang="en-US" sz="1800" dirty="0"/>
              <a:t>: Training of </a:t>
            </a:r>
            <a:r>
              <a:rPr lang="en-US" sz="1800" dirty="0" err="1"/>
              <a:t>PyTorch</a:t>
            </a:r>
            <a:endParaRPr lang="en-US" sz="18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66EDB87-9DAA-822B-575F-1278A9BA489E}"/>
              </a:ext>
            </a:extLst>
          </p:cNvPr>
          <p:cNvSpPr>
            <a:spLocks noGrp="1"/>
          </p:cNvSpPr>
          <p:nvPr>
            <p:ph type="sldNum" sz="quarter" idx="12"/>
          </p:nvPr>
        </p:nvSpPr>
        <p:spPr/>
        <p:txBody>
          <a:bodyPr/>
          <a:lstStyle/>
          <a:p>
            <a:fld id="{C1FF6DA9-008F-8B48-92A6-B652298478BF}"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a:t>Final Model Selection</a:t>
            </a:r>
          </a:p>
        </p:txBody>
      </p:sp>
      <p:sp>
        <p:nvSpPr>
          <p:cNvPr id="3" name="Content Placeholder 2"/>
          <p:cNvSpPr>
            <a:spLocks noGrp="1"/>
          </p:cNvSpPr>
          <p:nvPr>
            <p:ph idx="1"/>
          </p:nvPr>
        </p:nvSpPr>
        <p:spPr>
          <a:xfrm>
            <a:off x="782723" y="2704014"/>
            <a:ext cx="7569540" cy="3652336"/>
          </a:xfrm>
        </p:spPr>
        <p:txBody>
          <a:bodyPr anchor="ctr">
            <a:normAutofit fontScale="77500" lnSpcReduction="20000"/>
          </a:bodyPr>
          <a:lstStyle/>
          <a:p>
            <a:r>
              <a:rPr lang="en-US" sz="2400" dirty="0" err="1"/>
              <a:t>LightGBM</a:t>
            </a:r>
            <a:r>
              <a:rPr lang="en-US" sz="2400" dirty="0"/>
              <a:t> was selected as the final model based on its </a:t>
            </a:r>
            <a:r>
              <a:rPr lang="en-US" sz="2400" b="1" dirty="0"/>
              <a:t>superior balance between detection performance, </a:t>
            </a:r>
            <a:r>
              <a:rPr lang="en-US" sz="2400" b="1" dirty="0" err="1"/>
              <a:t>generalisation</a:t>
            </a:r>
            <a:r>
              <a:rPr lang="en-US" sz="2400" b="1" dirty="0"/>
              <a:t> stability, and production practicality</a:t>
            </a:r>
            <a:r>
              <a:rPr lang="en-US" sz="2400" dirty="0"/>
              <a:t>.</a:t>
            </a:r>
          </a:p>
          <a:p>
            <a:r>
              <a:rPr lang="en-US" sz="2400" dirty="0"/>
              <a:t>Across stratified cross-validation, </a:t>
            </a:r>
            <a:r>
              <a:rPr lang="en-US" sz="2400" dirty="0" err="1"/>
              <a:t>LightGBM</a:t>
            </a:r>
            <a:r>
              <a:rPr lang="en-US" sz="2400" dirty="0"/>
              <a:t> consistently achieved </a:t>
            </a:r>
            <a:r>
              <a:rPr lang="en-US" sz="2400" b="1" dirty="0"/>
              <a:t>high recall with low variance</a:t>
            </a:r>
            <a:r>
              <a:rPr lang="en-US" sz="2400" dirty="0"/>
              <a:t>, indicating reliable detection of malicious samples without unstable fold-to-fold behaviour. This was critical given the security context, where false negatives represent missed threats.</a:t>
            </a:r>
          </a:p>
          <a:p>
            <a:r>
              <a:rPr lang="en-US" sz="2400" dirty="0"/>
              <a:t>While </a:t>
            </a:r>
            <a:r>
              <a:rPr lang="en-US" sz="2400" dirty="0" err="1"/>
              <a:t>CatBoost</a:t>
            </a:r>
            <a:r>
              <a:rPr lang="en-US" sz="2400" dirty="0"/>
              <a:t> achieved comparable performance, </a:t>
            </a:r>
            <a:r>
              <a:rPr lang="en-US" sz="2400" dirty="0" err="1"/>
              <a:t>LightGBM</a:t>
            </a:r>
            <a:r>
              <a:rPr lang="en-US" sz="2400" dirty="0"/>
              <a:t> offered </a:t>
            </a:r>
            <a:r>
              <a:rPr lang="en-US" sz="2400" b="1" dirty="0"/>
              <a:t>simpler deployment, faster inference, and a more transparent production footprint</a:t>
            </a:r>
            <a:r>
              <a:rPr lang="en-US" sz="2400" dirty="0"/>
              <a:t>, making it better suited for real-world integration.</a:t>
            </a:r>
          </a:p>
          <a:p>
            <a:r>
              <a:rPr lang="en-US" sz="2400" dirty="0"/>
              <a:t>This selection prioritised </a:t>
            </a:r>
            <a:r>
              <a:rPr lang="en-US" sz="2400" b="1" dirty="0"/>
              <a:t>robust </a:t>
            </a:r>
            <a:r>
              <a:rPr lang="en-US" sz="2400" b="1" dirty="0" err="1"/>
              <a:t>generalisation</a:t>
            </a:r>
            <a:r>
              <a:rPr lang="en-US" sz="2400" b="1" dirty="0"/>
              <a:t> and operational reliability</a:t>
            </a:r>
            <a:r>
              <a:rPr lang="en-US" sz="2400" dirty="0"/>
              <a:t> over marginal accuracy gains, aligning the final system with both security and engineering constraints.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BB8E303-0083-A497-35C9-CFE1BE69F906}"/>
              </a:ext>
            </a:extLst>
          </p:cNvPr>
          <p:cNvSpPr>
            <a:spLocks noGrp="1"/>
          </p:cNvSpPr>
          <p:nvPr>
            <p:ph type="sldNum" sz="quarter" idx="12"/>
          </p:nvPr>
        </p:nvSpPr>
        <p:spPr/>
        <p:txBody>
          <a:bodyPr/>
          <a:lstStyle/>
          <a:p>
            <a:fld id="{C1FF6DA9-008F-8B48-92A6-B652298478BF}"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59" y="809898"/>
            <a:ext cx="8660674" cy="1554480"/>
          </a:xfrm>
        </p:spPr>
        <p:txBody>
          <a:bodyPr anchor="ctr">
            <a:normAutofit fontScale="90000"/>
          </a:bodyPr>
          <a:lstStyle/>
          <a:p>
            <a:r>
              <a:rPr lang="en-AU" sz="4200" dirty="0"/>
              <a:t>Hold-Out Test Performance : </a:t>
            </a:r>
            <a:br>
              <a:rPr lang="en-AU" sz="4200" dirty="0"/>
            </a:br>
            <a:r>
              <a:rPr lang="en-US" sz="3600" dirty="0"/>
              <a:t>Final Error Analysis on Locked Hold-out Test Set</a:t>
            </a:r>
            <a:endParaRPr lang="en-AU" sz="4200" dirty="0"/>
          </a:p>
        </p:txBody>
      </p:sp>
      <p:sp>
        <p:nvSpPr>
          <p:cNvPr id="3" name="Content Placeholder 2"/>
          <p:cNvSpPr>
            <a:spLocks noGrp="1"/>
          </p:cNvSpPr>
          <p:nvPr>
            <p:ph idx="1"/>
          </p:nvPr>
        </p:nvSpPr>
        <p:spPr>
          <a:xfrm>
            <a:off x="628650" y="2704014"/>
            <a:ext cx="5820091" cy="3637607"/>
          </a:xfrm>
        </p:spPr>
        <p:txBody>
          <a:bodyPr anchor="ctr">
            <a:normAutofit fontScale="77500" lnSpcReduction="20000"/>
          </a:bodyPr>
          <a:lstStyle/>
          <a:p>
            <a:r>
              <a:rPr lang="en-US" sz="2000" b="1" dirty="0"/>
              <a:t>Hold-Out Test Performance – Final Error Analysis</a:t>
            </a:r>
          </a:p>
          <a:p>
            <a:r>
              <a:rPr lang="en-US" sz="2000" dirty="0"/>
              <a:t>The final confusion matrix was generated using a </a:t>
            </a:r>
            <a:r>
              <a:rPr lang="en-US" sz="2000" b="1" dirty="0"/>
              <a:t>locked 20% hold-out test set</a:t>
            </a:r>
            <a:r>
              <a:rPr lang="en-US" sz="2000" dirty="0"/>
              <a:t>, which was never used during feature engineering, cross-validation, or model selection.</a:t>
            </a:r>
          </a:p>
          <a:p>
            <a:r>
              <a:rPr lang="en-US" sz="2000" dirty="0"/>
              <a:t>The model demonstrates </a:t>
            </a:r>
            <a:r>
              <a:rPr lang="en-US" sz="2000" b="1" dirty="0"/>
              <a:t>very low false negatives (41 missed malware)</a:t>
            </a:r>
            <a:r>
              <a:rPr lang="en-US" sz="2000" dirty="0"/>
              <a:t> and </a:t>
            </a:r>
            <a:r>
              <a:rPr lang="en-US" sz="2000" b="1" dirty="0"/>
              <a:t>low false positives (65 benign flagged)</a:t>
            </a:r>
            <a:r>
              <a:rPr lang="en-US" sz="2000" dirty="0"/>
              <a:t>. In the context of malware detection, false negatives represent the highest operational risk. The low miss rate confirms that the model maintains strong real-world detection capability.</a:t>
            </a:r>
          </a:p>
          <a:p>
            <a:r>
              <a:rPr lang="en-US" sz="2000" dirty="0"/>
              <a:t>This result validates that earlier leakage correction did </a:t>
            </a:r>
            <a:r>
              <a:rPr lang="en-US" sz="2000" b="1" dirty="0"/>
              <a:t>not</a:t>
            </a:r>
            <a:r>
              <a:rPr lang="en-US" sz="2000" dirty="0"/>
              <a:t> artificially inflate performance and that the final metrics represent </a:t>
            </a:r>
            <a:r>
              <a:rPr lang="en-US" sz="2000" b="1" dirty="0"/>
              <a:t>true out-of-sample </a:t>
            </a:r>
            <a:r>
              <a:rPr lang="en-US" sz="2000" b="1" dirty="0" err="1"/>
              <a:t>generalisation</a:t>
            </a:r>
            <a:r>
              <a:rPr lang="en-US" sz="2000" dirty="0"/>
              <a:t>.</a:t>
            </a:r>
          </a:p>
          <a:p>
            <a:r>
              <a:rPr lang="en-US" sz="2000" dirty="0"/>
              <a:t>The hold-out evaluation confirms the model’s suitability for deployment, balancing security risk reduction with stable, trustworthy performance.</a:t>
            </a:r>
          </a:p>
          <a:p>
            <a:pPr marL="0" indent="0">
              <a:buNone/>
            </a:pPr>
            <a:r>
              <a:rPr lang="en-US" sz="2400" dirty="0">
                <a:hlinkClick r:id="rId3" action="ppaction://hlinksldjump"/>
              </a:rPr>
              <a:t>Appendix H</a:t>
            </a:r>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19F76B-150D-460B-4E49-F57A65D0EAB2}"/>
              </a:ext>
            </a:extLst>
          </p:cNvPr>
          <p:cNvSpPr txBox="1"/>
          <p:nvPr/>
        </p:nvSpPr>
        <p:spPr>
          <a:xfrm>
            <a:off x="6448742" y="3804718"/>
            <a:ext cx="2604785"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AU" dirty="0">
                <a:solidFill>
                  <a:srgbClr val="7030A0"/>
                </a:solidFill>
              </a:rPr>
              <a:t>Confusion Matrix (Hold-out Test Set)</a:t>
            </a:r>
          </a:p>
          <a:p>
            <a:endParaRPr lang="en-AU" dirty="0">
              <a:solidFill>
                <a:srgbClr val="7030A0"/>
              </a:solidFill>
            </a:endParaRPr>
          </a:p>
          <a:p>
            <a:r>
              <a:rPr lang="en-AU" dirty="0">
                <a:solidFill>
                  <a:srgbClr val="7030A0"/>
                </a:solidFill>
              </a:rPr>
              <a:t>[[4159   65]</a:t>
            </a:r>
          </a:p>
          <a:p>
            <a:r>
              <a:rPr lang="en-AU" dirty="0">
                <a:solidFill>
                  <a:srgbClr val="7030A0"/>
                </a:solidFill>
              </a:rPr>
              <a:t> [  41 5882]]</a:t>
            </a:r>
          </a:p>
        </p:txBody>
      </p:sp>
      <p:sp>
        <p:nvSpPr>
          <p:cNvPr id="4" name="Slide Number Placeholder 3">
            <a:extLst>
              <a:ext uri="{FF2B5EF4-FFF2-40B4-BE49-F238E27FC236}">
                <a16:creationId xmlns:a16="http://schemas.microsoft.com/office/drawing/2014/main" id="{F80B2EE8-FE4A-55C1-97BE-A81E0C64B9BD}"/>
              </a:ext>
            </a:extLst>
          </p:cNvPr>
          <p:cNvSpPr>
            <a:spLocks noGrp="1"/>
          </p:cNvSpPr>
          <p:nvPr>
            <p:ph type="sldNum" sz="quarter" idx="12"/>
          </p:nvPr>
        </p:nvSpPr>
        <p:spPr/>
        <p:txBody>
          <a:bodyPr/>
          <a:lstStyle/>
          <a:p>
            <a:fld id="{C1FF6DA9-008F-8B48-92A6-B652298478BF}"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dirty="0"/>
              <a:t>Production Packaging</a:t>
            </a:r>
          </a:p>
        </p:txBody>
      </p:sp>
      <p:sp>
        <p:nvSpPr>
          <p:cNvPr id="3" name="Content Placeholder 2"/>
          <p:cNvSpPr>
            <a:spLocks noGrp="1"/>
          </p:cNvSpPr>
          <p:nvPr>
            <p:ph idx="1"/>
          </p:nvPr>
        </p:nvSpPr>
        <p:spPr>
          <a:xfrm>
            <a:off x="782723" y="2704014"/>
            <a:ext cx="7457037" cy="3438166"/>
          </a:xfrm>
        </p:spPr>
        <p:txBody>
          <a:bodyPr anchor="ctr">
            <a:normAutofit fontScale="47500" lnSpcReduction="20000"/>
          </a:bodyPr>
          <a:lstStyle/>
          <a:p>
            <a:r>
              <a:rPr lang="en-US" sz="3400" dirty="0"/>
              <a:t>The entire preprocessing and model pipeline was serialized as a single artifact using </a:t>
            </a:r>
            <a:r>
              <a:rPr lang="en-US" sz="3800" dirty="0" err="1"/>
              <a:t>joblib</a:t>
            </a:r>
            <a:r>
              <a:rPr lang="en-US" sz="3400" dirty="0"/>
              <a:t>, ensuring that all transformations applied during training are identically applied during inference.</a:t>
            </a:r>
          </a:p>
          <a:p>
            <a:r>
              <a:rPr lang="en-US" sz="3400" dirty="0"/>
              <a:t>A standalone </a:t>
            </a:r>
            <a:r>
              <a:rPr lang="en-US" sz="3800" dirty="0"/>
              <a:t>predict.py</a:t>
            </a:r>
            <a:r>
              <a:rPr lang="en-US" sz="3400" dirty="0"/>
              <a:t> wrapper was implemented to support both batch and single-file predictions directly from raw CSV input. This mirrors real-world deployment workflows, where models must operate independently of notebooks or training code.</a:t>
            </a:r>
          </a:p>
          <a:p>
            <a:r>
              <a:rPr lang="en-US" sz="3400" dirty="0"/>
              <a:t>By packaging preprocessing and the trained model together, the system eliminates a common production failure mode where inconsistent feature handling leads to silent inference errors. This guarantees that inference-time behaviour exactly matches training-time assumptions.</a:t>
            </a:r>
          </a:p>
          <a:p>
            <a:r>
              <a:rPr lang="en-US" sz="3400" dirty="0"/>
              <a:t>This approach converts the model from an experimental artifact into a reproducible, deployment-ready system suitable for automated testing and production integration.</a:t>
            </a:r>
          </a:p>
          <a:p>
            <a:pPr marL="0" indent="0">
              <a:buNone/>
              <a:defRPr sz="1600"/>
            </a:pPr>
            <a:endParaRPr lang="en-AU" sz="2100" dirty="0"/>
          </a:p>
          <a:p>
            <a:pPr marL="0" indent="0">
              <a:buNone/>
              <a:defRPr sz="1600"/>
            </a:pPr>
            <a:r>
              <a:rPr lang="en-AU" sz="2100" dirty="0">
                <a:hlinkClick r:id="rId3" action="ppaction://hlinksldjump"/>
              </a:rPr>
              <a:t>Appendix I : Wrapper Execution</a:t>
            </a:r>
            <a:endParaRPr lang="en-AU" sz="21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ECD9AF-54F3-D329-2223-C28E2E83FCF2}"/>
              </a:ext>
            </a:extLst>
          </p:cNvPr>
          <p:cNvSpPr>
            <a:spLocks noGrp="1"/>
          </p:cNvSpPr>
          <p:nvPr>
            <p:ph type="sldNum" sz="quarter" idx="12"/>
          </p:nvPr>
        </p:nvSpPr>
        <p:spPr/>
        <p:txBody>
          <a:bodyPr/>
          <a:lstStyle/>
          <a:p>
            <a:fld id="{C1FF6DA9-008F-8B48-92A6-B652298478BF}"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0458F-22CB-8117-2DD9-CF714013F4BD}"/>
              </a:ext>
            </a:extLst>
          </p:cNvPr>
          <p:cNvSpPr>
            <a:spLocks noGrp="1"/>
          </p:cNvSpPr>
          <p:nvPr>
            <p:ph type="title"/>
          </p:nvPr>
        </p:nvSpPr>
        <p:spPr>
          <a:xfrm>
            <a:off x="596646" y="386930"/>
            <a:ext cx="7606349" cy="1300554"/>
          </a:xfrm>
        </p:spPr>
        <p:txBody>
          <a:bodyPr vert="horz" lIns="91440" tIns="45720" rIns="91440" bIns="45720" rtlCol="0" anchor="b">
            <a:normAutofit/>
          </a:bodyPr>
          <a:lstStyle/>
          <a:p>
            <a:pPr algn="l" defTabSz="914400">
              <a:lnSpc>
                <a:spcPct val="90000"/>
              </a:lnSpc>
            </a:pPr>
            <a:r>
              <a:rPr lang="en-US" sz="4200" kern="1200">
                <a:solidFill>
                  <a:schemeClr val="tx1"/>
                </a:solidFill>
                <a:latin typeface="+mj-lt"/>
                <a:ea typeface="+mj-ea"/>
                <a:cs typeface="+mj-cs"/>
              </a:rPr>
              <a:t>Packaging – Wrapper Predictions</a:t>
            </a:r>
          </a:p>
        </p:txBody>
      </p:sp>
      <p:sp>
        <p:nvSpPr>
          <p:cNvPr id="42" name="Rectangle 4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29F25EAD-8286-C63B-1D93-ED8E3974B944}"/>
              </a:ext>
            </a:extLst>
          </p:cNvPr>
          <p:cNvPicPr>
            <a:picLocks noGrp="1" noChangeAspect="1"/>
          </p:cNvPicPr>
          <p:nvPr>
            <p:ph idx="1"/>
          </p:nvPr>
        </p:nvPicPr>
        <p:blipFill>
          <a:blip r:embed="rId3"/>
          <a:stretch>
            <a:fillRect/>
          </a:stretch>
        </p:blipFill>
        <p:spPr>
          <a:xfrm>
            <a:off x="140606" y="2984778"/>
            <a:ext cx="4811890" cy="2333765"/>
          </a:xfrm>
          <a:prstGeom prst="rect">
            <a:avLst/>
          </a:prstGeom>
        </p:spPr>
      </p:pic>
      <p:sp>
        <p:nvSpPr>
          <p:cNvPr id="5" name="TextBox 4">
            <a:extLst>
              <a:ext uri="{FF2B5EF4-FFF2-40B4-BE49-F238E27FC236}">
                <a16:creationId xmlns:a16="http://schemas.microsoft.com/office/drawing/2014/main" id="{6F94A310-CD68-618B-2250-F5D681762963}"/>
              </a:ext>
            </a:extLst>
          </p:cNvPr>
          <p:cNvSpPr txBox="1"/>
          <p:nvPr/>
        </p:nvSpPr>
        <p:spPr>
          <a:xfrm>
            <a:off x="5018576" y="2599509"/>
            <a:ext cx="3398174" cy="363945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dirty="0"/>
              <a:t>Models were compared using stratified 10-fold cross-validation to assess stability, </a:t>
            </a:r>
            <a:r>
              <a:rPr lang="en-US" sz="1600" dirty="0" err="1"/>
              <a:t>generalisation</a:t>
            </a:r>
            <a:r>
              <a:rPr lang="en-US" sz="1600" dirty="0"/>
              <a:t>, and variance across folds.</a:t>
            </a:r>
          </a:p>
          <a:p>
            <a:pPr indent="-228600" defTabSz="914400">
              <a:lnSpc>
                <a:spcPct val="90000"/>
              </a:lnSpc>
              <a:spcAft>
                <a:spcPts val="600"/>
              </a:spcAft>
              <a:buFont typeface="Arial" panose="020B0604020202020204" pitchFamily="34" charset="0"/>
              <a:buChar char="•"/>
            </a:pPr>
            <a:r>
              <a:rPr lang="en-US" sz="1600" dirty="0"/>
              <a:t>Simpler models underperformed due to strong non-linear feature interactions, while some high-capacity models introduced operational trade-offs such as overfitting risk, inference cost, or deployment complexity.</a:t>
            </a:r>
          </a:p>
          <a:p>
            <a:pPr indent="-228600" defTabSz="914400">
              <a:lnSpc>
                <a:spcPct val="90000"/>
              </a:lnSpc>
              <a:spcAft>
                <a:spcPts val="600"/>
              </a:spcAft>
              <a:buFont typeface="Arial" panose="020B0604020202020204" pitchFamily="34" charset="0"/>
              <a:buChar char="•"/>
            </a:pPr>
            <a:r>
              <a:rPr lang="en-US" sz="1600" b="1" dirty="0" err="1"/>
              <a:t>LightGBM</a:t>
            </a:r>
            <a:r>
              <a:rPr lang="en-US" sz="1600" b="1" dirty="0"/>
              <a:t> achieved the best balance of recall, stability, inference speed, and deployment simplicity</a:t>
            </a:r>
            <a:r>
              <a:rPr lang="en-US" sz="1600" dirty="0"/>
              <a:t>, making it the most suitable candidate for production use.</a:t>
            </a:r>
          </a:p>
          <a:p>
            <a:pPr indent="-228600" defTabSz="914400">
              <a:lnSpc>
                <a:spcPct val="90000"/>
              </a:lnSpc>
              <a:spcAft>
                <a:spcPts val="600"/>
              </a:spcAft>
              <a:buFont typeface="Arial" panose="020B0604020202020204" pitchFamily="34" charset="0"/>
              <a:buChar char="•"/>
            </a:pPr>
            <a:endParaRPr lang="en-US" sz="1600" dirty="0"/>
          </a:p>
        </p:txBody>
      </p:sp>
      <p:sp>
        <p:nvSpPr>
          <p:cNvPr id="46" name="Rectangle 4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8E16967-5A96-1745-71B1-33FB74C7885F}"/>
              </a:ext>
            </a:extLst>
          </p:cNvPr>
          <p:cNvSpPr>
            <a:spLocks noGrp="1"/>
          </p:cNvSpPr>
          <p:nvPr>
            <p:ph type="sldNum" sz="quarter" idx="12"/>
          </p:nvPr>
        </p:nvSpPr>
        <p:spPr>
          <a:xfrm>
            <a:off x="6457950" y="6492240"/>
            <a:ext cx="2057400" cy="365125"/>
          </a:xfrm>
        </p:spPr>
        <p:txBody>
          <a:bodyPr vert="horz" lIns="91440" tIns="45720" rIns="91440" bIns="45720" rtlCol="0" anchor="ctr">
            <a:normAutofit/>
          </a:bodyPr>
          <a:lstStyle/>
          <a:p>
            <a:pPr defTabSz="914400">
              <a:spcAft>
                <a:spcPts val="600"/>
              </a:spcAft>
            </a:pPr>
            <a:fld id="{C1FF6DA9-008F-8B48-92A6-B652298478BF}" type="slidenum">
              <a:rPr lang="en-US" smtClean="0"/>
              <a:pPr defTabSz="914400">
                <a:spcAft>
                  <a:spcPts val="600"/>
                </a:spcAft>
              </a:pPr>
              <a:t>16</a:t>
            </a:fld>
            <a:endParaRPr lang="en-US"/>
          </a:p>
        </p:txBody>
      </p:sp>
    </p:spTree>
    <p:extLst>
      <p:ext uri="{BB962C8B-B14F-4D97-AF65-F5344CB8AC3E}">
        <p14:creationId xmlns:p14="http://schemas.microsoft.com/office/powerpoint/2010/main" val="55124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dirty="0"/>
              <a:t>Web Application &amp; CI/CD</a:t>
            </a:r>
          </a:p>
        </p:txBody>
      </p:sp>
      <p:sp>
        <p:nvSpPr>
          <p:cNvPr id="3" name="Content Placeholder 2"/>
          <p:cNvSpPr>
            <a:spLocks noGrp="1"/>
          </p:cNvSpPr>
          <p:nvPr>
            <p:ph idx="1"/>
          </p:nvPr>
        </p:nvSpPr>
        <p:spPr>
          <a:xfrm>
            <a:off x="628650" y="2599400"/>
            <a:ext cx="7977457" cy="4174534"/>
          </a:xfrm>
        </p:spPr>
        <p:txBody>
          <a:bodyPr anchor="ctr">
            <a:noAutofit/>
          </a:bodyPr>
          <a:lstStyle/>
          <a:p>
            <a:r>
              <a:rPr lang="en-US" sz="1600" dirty="0"/>
              <a:t>A Flask web application was deployed to demonstrate end-to-end usability and production inference.</a:t>
            </a:r>
          </a:p>
          <a:p>
            <a:r>
              <a:rPr lang="en-US" sz="1600" dirty="0"/>
              <a:t>A full CI/CD pipeline was implemented using GitHub Actions, automatically running unit, integration, and smoke tests on every push. Deployment is </a:t>
            </a:r>
            <a:r>
              <a:rPr lang="en-US" sz="1600" b="1" dirty="0"/>
              <a:t>gated on passing tests</a:t>
            </a:r>
            <a:r>
              <a:rPr lang="en-US" sz="1600" dirty="0"/>
              <a:t>, preventing unvalidated ML code from reaching production.</a:t>
            </a:r>
          </a:p>
          <a:p>
            <a:r>
              <a:rPr lang="en-US" sz="1600" dirty="0"/>
              <a:t>This design ensures that:</a:t>
            </a:r>
          </a:p>
          <a:p>
            <a:pPr lvl="1"/>
            <a:r>
              <a:rPr lang="en-US" sz="1400" dirty="0"/>
              <a:t>preprocessing and inference behave correctly </a:t>
            </a:r>
            <a:r>
              <a:rPr lang="en-US" sz="1400" b="1" dirty="0"/>
              <a:t>outside the training environment</a:t>
            </a:r>
            <a:endParaRPr lang="en-US" sz="1400" dirty="0"/>
          </a:p>
          <a:p>
            <a:pPr lvl="1"/>
            <a:r>
              <a:rPr lang="en-US" sz="1400" dirty="0"/>
              <a:t>model predictions remain stable as the codebase evolves</a:t>
            </a:r>
          </a:p>
          <a:p>
            <a:pPr lvl="1"/>
            <a:r>
              <a:rPr lang="en-US" sz="1400" dirty="0"/>
              <a:t>regressions are detected immediately through automated testing</a:t>
            </a:r>
          </a:p>
          <a:p>
            <a:r>
              <a:rPr lang="en-US" sz="1600" dirty="0"/>
              <a:t>The web interface validates usability, while CI/CD enforces correctness, reliability, and engineering discipline — aligning the project with real-world machine learning deployment practices.</a:t>
            </a:r>
          </a:p>
          <a:p>
            <a:r>
              <a:rPr lang="en-US" sz="1600" dirty="0">
                <a:hlinkClick r:id="rId3" action="ppaction://hlinksldjump"/>
              </a:rPr>
              <a:t>Appendix J – Testing – </a:t>
            </a:r>
            <a:r>
              <a:rPr lang="en-US" sz="1600" dirty="0" err="1">
                <a:hlinkClick r:id="rId3" action="ppaction://hlinksldjump"/>
              </a:rPr>
              <a:t>GItHUB</a:t>
            </a:r>
            <a:r>
              <a:rPr lang="en-US" sz="1600" dirty="0">
                <a:hlinkClick r:id="rId3" action="ppaction://hlinksldjump"/>
              </a:rPr>
              <a:t> Actions CI/CD Pipeline</a:t>
            </a:r>
            <a:endParaRPr lang="en-US" sz="1600" dirty="0"/>
          </a:p>
          <a:p>
            <a:pPr marL="0" indent="0">
              <a:buNone/>
              <a:defRPr sz="1600"/>
            </a:pP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1480199-BB57-CCD0-C7E1-EE57AD8582F7}"/>
              </a:ext>
            </a:extLst>
          </p:cNvPr>
          <p:cNvSpPr>
            <a:spLocks noGrp="1"/>
          </p:cNvSpPr>
          <p:nvPr>
            <p:ph type="sldNum" sz="quarter" idx="12"/>
          </p:nvPr>
        </p:nvSpPr>
        <p:spPr/>
        <p:txBody>
          <a:bodyPr/>
          <a:lstStyle/>
          <a:p>
            <a:fld id="{C1FF6DA9-008F-8B48-92A6-B652298478BF}"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2B34-B7D9-2C3C-E43A-2BD2A605AD6C}"/>
              </a:ext>
            </a:extLst>
          </p:cNvPr>
          <p:cNvSpPr>
            <a:spLocks noGrp="1"/>
          </p:cNvSpPr>
          <p:nvPr>
            <p:ph type="title"/>
          </p:nvPr>
        </p:nvSpPr>
        <p:spPr/>
        <p:txBody>
          <a:bodyPr/>
          <a:lstStyle/>
          <a:p>
            <a:r>
              <a:rPr lang="en-AU" dirty="0"/>
              <a:t>Testing</a:t>
            </a:r>
          </a:p>
        </p:txBody>
      </p:sp>
      <p:sp>
        <p:nvSpPr>
          <p:cNvPr id="4" name="Content Placeholder 2">
            <a:extLst>
              <a:ext uri="{FF2B5EF4-FFF2-40B4-BE49-F238E27FC236}">
                <a16:creationId xmlns:a16="http://schemas.microsoft.com/office/drawing/2014/main" id="{F127AA84-B91F-B5D7-D3D5-18295439719E}"/>
              </a:ext>
            </a:extLst>
          </p:cNvPr>
          <p:cNvSpPr>
            <a:spLocks noGrp="1"/>
          </p:cNvSpPr>
          <p:nvPr>
            <p:ph idx="1"/>
          </p:nvPr>
        </p:nvSpPr>
        <p:spPr>
          <a:xfrm>
            <a:off x="457200" y="1600200"/>
            <a:ext cx="8229600" cy="4525963"/>
          </a:xfrm>
        </p:spPr>
        <p:txBody>
          <a:bodyPr>
            <a:normAutofit fontScale="55000" lnSpcReduction="20000"/>
          </a:bodyPr>
          <a:lstStyle/>
          <a:p>
            <a:pPr marL="0" indent="0">
              <a:buNone/>
            </a:pPr>
            <a:r>
              <a:rPr lang="en-US" dirty="0"/>
              <a:t>Testing validates not only correctness, but deployment readiness and system stability.</a:t>
            </a:r>
          </a:p>
          <a:p>
            <a:pPr marL="0" indent="0">
              <a:buNone/>
            </a:pPr>
            <a:endParaRPr lang="en-US" b="1" dirty="0"/>
          </a:p>
          <a:p>
            <a:r>
              <a:rPr lang="en-US" b="1" dirty="0"/>
              <a:t>✅ Testing</a:t>
            </a:r>
          </a:p>
          <a:p>
            <a:r>
              <a:rPr lang="en-US" b="1" dirty="0"/>
              <a:t>Write unit tests</a:t>
            </a:r>
            <a:r>
              <a:rPr lang="en-US" dirty="0"/>
              <a:t> (at least the health + route tests)</a:t>
            </a:r>
          </a:p>
          <a:p>
            <a:r>
              <a:rPr lang="en-US" b="1" dirty="0"/>
              <a:t>Write integration tests</a:t>
            </a:r>
            <a:r>
              <a:rPr lang="en-US" dirty="0"/>
              <a:t> (your CLI/app route tests count here)</a:t>
            </a:r>
          </a:p>
          <a:p>
            <a:r>
              <a:rPr lang="en-US" dirty="0"/>
              <a:t>Because: </a:t>
            </a:r>
            <a:r>
              <a:rPr lang="en-US" dirty="0" err="1"/>
              <a:t>pytest</a:t>
            </a:r>
            <a:r>
              <a:rPr lang="en-US" dirty="0"/>
              <a:t> ran and </a:t>
            </a:r>
            <a:r>
              <a:rPr lang="en-US" b="1" dirty="0"/>
              <a:t>4 tests passed</a:t>
            </a:r>
            <a:r>
              <a:rPr lang="en-US" dirty="0"/>
              <a:t>.</a:t>
            </a:r>
          </a:p>
          <a:p>
            <a:r>
              <a:rPr lang="en-US" b="1" dirty="0"/>
              <a:t>✅ Web App</a:t>
            </a:r>
          </a:p>
          <a:p>
            <a:r>
              <a:rPr lang="en-US" b="1" dirty="0"/>
              <a:t>Build Flask UI form input</a:t>
            </a:r>
            <a:r>
              <a:rPr lang="en-US" dirty="0"/>
              <a:t> ✅ (app starts and serves at /)</a:t>
            </a:r>
          </a:p>
          <a:p>
            <a:r>
              <a:rPr lang="en-US" b="1" dirty="0"/>
              <a:t>Add /health endpoint</a:t>
            </a:r>
            <a:r>
              <a:rPr lang="en-US" dirty="0"/>
              <a:t> ✅ (health test passed)</a:t>
            </a:r>
          </a:p>
          <a:p>
            <a:r>
              <a:rPr lang="en-US" b="1" dirty="0"/>
              <a:t>Add CSV upload predictions</a:t>
            </a:r>
            <a:r>
              <a:rPr lang="en-US" dirty="0"/>
              <a:t> ✅ (implemented /predict-csv and tests are passing)</a:t>
            </a:r>
          </a:p>
          <a:p>
            <a:r>
              <a:rPr lang="en-US" b="1" dirty="0"/>
              <a:t>✅ Local run verified</a:t>
            </a:r>
          </a:p>
          <a:p>
            <a:r>
              <a:rPr lang="en-US" dirty="0"/>
              <a:t>validated “runs locally” because python app.py launched and is serving on </a:t>
            </a:r>
            <a:r>
              <a:rPr lang="en-US" dirty="0">
                <a:hlinkClick r:id="rId2"/>
              </a:rPr>
              <a:t>http://127.0.0.1:5000</a:t>
            </a:r>
            <a:r>
              <a:rPr lang="en-US" dirty="0"/>
              <a:t>.</a:t>
            </a:r>
          </a:p>
          <a:p>
            <a:endParaRPr lang="en-US" dirty="0"/>
          </a:p>
          <a:p>
            <a:r>
              <a:rPr lang="en-US" dirty="0">
                <a:hlinkClick r:id="rId3" action="ppaction://hlinksldjump"/>
              </a:rPr>
              <a:t>Appendix J </a:t>
            </a:r>
            <a:r>
              <a:rPr lang="en-US" dirty="0"/>
              <a:t>and </a:t>
            </a:r>
            <a:r>
              <a:rPr lang="en-US" dirty="0">
                <a:hlinkClick r:id="rId4" action="ppaction://hlinksldjump"/>
              </a:rPr>
              <a:t>Appendix K</a:t>
            </a:r>
            <a:endParaRPr lang="en-US" dirty="0"/>
          </a:p>
          <a:p>
            <a:endParaRPr lang="en-AU" dirty="0"/>
          </a:p>
        </p:txBody>
      </p:sp>
      <p:sp>
        <p:nvSpPr>
          <p:cNvPr id="3" name="Slide Number Placeholder 2">
            <a:extLst>
              <a:ext uri="{FF2B5EF4-FFF2-40B4-BE49-F238E27FC236}">
                <a16:creationId xmlns:a16="http://schemas.microsoft.com/office/drawing/2014/main" id="{5B1053EB-CA82-88E0-3ABE-3D18B41F02A4}"/>
              </a:ext>
            </a:extLst>
          </p:cNvPr>
          <p:cNvSpPr>
            <a:spLocks noGrp="1"/>
          </p:cNvSpPr>
          <p:nvPr>
            <p:ph type="sldNum" sz="quarter" idx="12"/>
          </p:nvPr>
        </p:nvSpPr>
        <p:spPr/>
        <p:txBody>
          <a:bodyPr/>
          <a:lstStyle/>
          <a:p>
            <a:fld id="{C1FF6DA9-008F-8B48-92A6-B652298478BF}" type="slidenum">
              <a:rPr lang="en-US" smtClean="0"/>
              <a:t>18</a:t>
            </a:fld>
            <a:endParaRPr lang="en-US"/>
          </a:p>
        </p:txBody>
      </p:sp>
    </p:spTree>
    <p:extLst>
      <p:ext uri="{BB962C8B-B14F-4D97-AF65-F5344CB8AC3E}">
        <p14:creationId xmlns:p14="http://schemas.microsoft.com/office/powerpoint/2010/main" val="368676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a:t>Key Findings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51EDBF9-01AA-78F0-1FF6-3CED7852B5C4}"/>
              </a:ext>
            </a:extLst>
          </p:cNvPr>
          <p:cNvSpPr>
            <a:spLocks noGrp="1"/>
          </p:cNvSpPr>
          <p:nvPr>
            <p:ph type="sldNum" sz="quarter" idx="12"/>
          </p:nvPr>
        </p:nvSpPr>
        <p:spPr/>
        <p:txBody>
          <a:bodyPr/>
          <a:lstStyle/>
          <a:p>
            <a:fld id="{C1FF6DA9-008F-8B48-92A6-B652298478BF}" type="slidenum">
              <a:rPr lang="en-US" smtClean="0"/>
              <a:t>19</a:t>
            </a:fld>
            <a:endParaRPr lang="en-US"/>
          </a:p>
        </p:txBody>
      </p:sp>
      <p:sp>
        <p:nvSpPr>
          <p:cNvPr id="16" name="Rectangle 4">
            <a:extLst>
              <a:ext uri="{FF2B5EF4-FFF2-40B4-BE49-F238E27FC236}">
                <a16:creationId xmlns:a16="http://schemas.microsoft.com/office/drawing/2014/main" id="{84D370E0-0142-302E-0CAC-48E30DE68F92}"/>
              </a:ext>
            </a:extLst>
          </p:cNvPr>
          <p:cNvSpPr>
            <a:spLocks noGrp="1" noChangeArrowheads="1"/>
          </p:cNvSpPr>
          <p:nvPr>
            <p:ph idx="1"/>
          </p:nvPr>
        </p:nvSpPr>
        <p:spPr bwMode="auto">
          <a:xfrm>
            <a:off x="457200" y="2649248"/>
            <a:ext cx="805815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leakage silently invalidated early cross-validation results</a:t>
            </a:r>
            <a:r>
              <a:rPr kumimoji="0" lang="en-US" altLang="en-US" sz="1800" b="0" i="0" u="none" strike="noStrike" cap="none" normalizeH="0" baseline="0" dirty="0">
                <a:ln>
                  <a:noFill/>
                </a:ln>
                <a:solidFill>
                  <a:schemeClr val="tx1"/>
                </a:solidFill>
                <a:effectLst/>
                <a:latin typeface="Arial" panose="020B0604020202020204" pitchFamily="34" charset="0"/>
              </a:rPr>
              <a:t>, producing unrealistically strong metrics until preprocessing was moved inside a pipeline</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Embedding preprocessing inside a Scikit-learn Pipeline was essential</a:t>
            </a:r>
            <a:r>
              <a:rPr kumimoji="0" lang="en-US" altLang="en-US" sz="1800" b="0" i="0" u="none" strike="noStrike" cap="none" normalizeH="0" baseline="0" dirty="0">
                <a:ln>
                  <a:noFill/>
                </a:ln>
                <a:solidFill>
                  <a:schemeClr val="tx1"/>
                </a:solidFill>
                <a:effectLst/>
                <a:latin typeface="Arial" panose="020B0604020202020204" pitchFamily="34" charset="0"/>
              </a:rPr>
              <a:t> to achieve trustworthy, reproducible cross-validation estimates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Tree-based ensemble models consistently outperformed linear baselines</a:t>
            </a:r>
            <a:r>
              <a:rPr kumimoji="0" lang="en-US" altLang="en-US" sz="1800" b="0" i="0" u="none" strike="noStrike" cap="none" normalizeH="0" baseline="0" dirty="0">
                <a:ln>
                  <a:noFill/>
                </a:ln>
                <a:solidFill>
                  <a:schemeClr val="tx1"/>
                </a:solidFill>
                <a:effectLst/>
                <a:latin typeface="Arial" panose="020B0604020202020204" pitchFamily="34" charset="0"/>
              </a:rPr>
              <a:t>, confirming that malware detection in this dataset is dominated by non-linear feature interactions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Deployment constraints influenced final model selection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favouring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LightGBM</a:t>
            </a:r>
            <a:r>
              <a:rPr kumimoji="0" lang="en-US" altLang="en-US" sz="1800" b="0" i="0" u="none" strike="noStrike" cap="none" normalizeH="0" baseline="0" dirty="0">
                <a:ln>
                  <a:noFill/>
                </a:ln>
                <a:solidFill>
                  <a:schemeClr val="tx1"/>
                </a:solidFill>
                <a:effectLst/>
                <a:latin typeface="Arial" panose="020B0604020202020204" pitchFamily="34" charset="0"/>
              </a:rPr>
              <a:t> for its balance of recall, </a:t>
            </a:r>
            <a:r>
              <a:rPr kumimoji="0" lang="en-US" altLang="en-US" sz="1800" b="0" i="0" u="none" strike="noStrike" cap="none" normalizeH="0" baseline="0" dirty="0" err="1">
                <a:ln>
                  <a:noFill/>
                </a:ln>
                <a:solidFill>
                  <a:schemeClr val="tx1"/>
                </a:solidFill>
                <a:effectLst/>
                <a:latin typeface="Arial" panose="020B0604020202020204" pitchFamily="34" charset="0"/>
              </a:rPr>
              <a:t>generalisation</a:t>
            </a:r>
            <a:r>
              <a:rPr kumimoji="0" lang="en-US" altLang="en-US" sz="1800" b="0" i="0" u="none" strike="noStrike" cap="none" normalizeH="0" baseline="0" dirty="0">
                <a:ln>
                  <a:noFill/>
                </a:ln>
                <a:solidFill>
                  <a:schemeClr val="tx1"/>
                </a:solidFill>
                <a:effectLst/>
                <a:latin typeface="Arial" panose="020B0604020202020204" pitchFamily="34" charset="0"/>
              </a:rPr>
              <a:t>, and inference efficiency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This project demonstrated that ML systems must be engineered end-to-end</a:t>
            </a:r>
            <a:r>
              <a:rPr kumimoji="0" lang="en-US" altLang="en-US" sz="1800" b="0" i="0" u="none" strike="noStrike" cap="none" normalizeH="0" baseline="0" dirty="0">
                <a:ln>
                  <a:noFill/>
                </a:ln>
                <a:solidFill>
                  <a:schemeClr val="tx1"/>
                </a:solidFill>
                <a:effectLst/>
                <a:latin typeface="Arial" panose="020B0604020202020204" pitchFamily="34" charset="0"/>
              </a:rPr>
              <a:t>, not just trained — spanning evaluation discipline, packaging, CI/CD, and production inference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6825" y="1188637"/>
            <a:ext cx="2241175" cy="4480726"/>
          </a:xfrm>
        </p:spPr>
        <p:txBody>
          <a:bodyPr>
            <a:normAutofit/>
          </a:bodyPr>
          <a:lstStyle/>
          <a:p>
            <a:pPr algn="r"/>
            <a:r>
              <a:rPr lang="en-AU" sz="4800" dirty="0"/>
              <a:t>Agenda</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941444" y="1648870"/>
            <a:ext cx="4395729" cy="3560260"/>
          </a:xfrm>
        </p:spPr>
        <p:txBody>
          <a:bodyPr anchor="ctr">
            <a:normAutofit fontScale="85000" lnSpcReduction="20000"/>
          </a:bodyPr>
          <a:lstStyle/>
          <a:p>
            <a:pPr marL="0" indent="0">
              <a:buNone/>
            </a:pPr>
            <a:endParaRPr lang="en-US" sz="2400" dirty="0"/>
          </a:p>
          <a:p>
            <a:pPr marL="0" indent="0">
              <a:buNone/>
            </a:pPr>
            <a:r>
              <a:rPr lang="en-AU" sz="2400" dirty="0"/>
              <a:t>• Problem framing and dataset risks</a:t>
            </a:r>
            <a:br>
              <a:rPr lang="en-AU" sz="2400" dirty="0"/>
            </a:br>
            <a:r>
              <a:rPr lang="en-AU" sz="2400" dirty="0"/>
              <a:t>• Data integrity controls (stratification &amp; locked hold-out)</a:t>
            </a:r>
            <a:br>
              <a:rPr lang="en-AU" sz="2400" dirty="0"/>
            </a:br>
            <a:r>
              <a:rPr lang="en-AU" sz="2400" dirty="0"/>
              <a:t>• EDA findings and feature behaviour</a:t>
            </a:r>
            <a:br>
              <a:rPr lang="en-AU" sz="2400" dirty="0"/>
            </a:br>
            <a:r>
              <a:rPr lang="en-AU" sz="2400" dirty="0"/>
              <a:t>• Leakage discovery and pipeline remediation</a:t>
            </a:r>
            <a:br>
              <a:rPr lang="en-AU" sz="2400" dirty="0"/>
            </a:br>
            <a:r>
              <a:rPr lang="en-AU" sz="2400" dirty="0"/>
              <a:t>• Model comparison and risk-driven selection</a:t>
            </a:r>
            <a:br>
              <a:rPr lang="en-AU" sz="2400" dirty="0"/>
            </a:br>
            <a:r>
              <a:rPr lang="en-AU" sz="2400" dirty="0"/>
              <a:t>• Final evaluation on unseen data</a:t>
            </a:r>
            <a:br>
              <a:rPr lang="en-AU" sz="2400" dirty="0"/>
            </a:br>
            <a:r>
              <a:rPr lang="en-AU" sz="2400" dirty="0"/>
              <a:t>• Production packaging, CI/CD, and deployment</a:t>
            </a:r>
            <a:br>
              <a:rPr lang="en-AU" sz="2400" dirty="0"/>
            </a:br>
            <a:r>
              <a:rPr lang="en-AU" sz="2400" dirty="0"/>
              <a:t>• Key engineering lessons learned</a:t>
            </a:r>
            <a:endParaRPr lang="en-US" sz="2400" dirty="0"/>
          </a:p>
        </p:txBody>
      </p:sp>
      <p:sp>
        <p:nvSpPr>
          <p:cNvPr id="4" name="Slide Number Placeholder 3">
            <a:extLst>
              <a:ext uri="{FF2B5EF4-FFF2-40B4-BE49-F238E27FC236}">
                <a16:creationId xmlns:a16="http://schemas.microsoft.com/office/drawing/2014/main" id="{37429407-BC81-68C9-5E13-31339A750EE3}"/>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18"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19309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54B37-3E2D-2764-83B0-55EC079AD048}"/>
              </a:ext>
            </a:extLst>
          </p:cNvPr>
          <p:cNvSpPr>
            <a:spLocks noGrp="1"/>
          </p:cNvSpPr>
          <p:nvPr>
            <p:ph type="title"/>
          </p:nvPr>
        </p:nvSpPr>
        <p:spPr>
          <a:xfrm>
            <a:off x="782723" y="873940"/>
            <a:ext cx="3696218" cy="1035781"/>
          </a:xfrm>
        </p:spPr>
        <p:txBody>
          <a:bodyPr vert="horz" lIns="91440" tIns="45720" rIns="91440" bIns="45720" rtlCol="0" anchor="ctr">
            <a:normAutofit/>
          </a:bodyPr>
          <a:lstStyle/>
          <a:p>
            <a:pPr algn="l" defTabSz="914400">
              <a:lnSpc>
                <a:spcPct val="90000"/>
              </a:lnSpc>
            </a:pPr>
            <a:r>
              <a:rPr lang="en-US" sz="3100" dirty="0"/>
              <a:t>Local Host – Malware Detector</a:t>
            </a:r>
          </a:p>
        </p:txBody>
      </p:sp>
      <p:sp>
        <p:nvSpPr>
          <p:cNvPr id="10" name="TextBox 9">
            <a:extLst>
              <a:ext uri="{FF2B5EF4-FFF2-40B4-BE49-F238E27FC236}">
                <a16:creationId xmlns:a16="http://schemas.microsoft.com/office/drawing/2014/main" id="{04C6A194-C100-044E-DB6C-11D8372858DB}"/>
              </a:ext>
            </a:extLst>
          </p:cNvPr>
          <p:cNvSpPr txBox="1"/>
          <p:nvPr/>
        </p:nvSpPr>
        <p:spPr>
          <a:xfrm>
            <a:off x="783771" y="2524721"/>
            <a:ext cx="3743722" cy="3677123"/>
          </a:xfrm>
          <a:prstGeom prst="rect">
            <a:avLst/>
          </a:prstGeom>
        </p:spPr>
        <p:txBody>
          <a:bodyPr vert="horz" lIns="91440" tIns="45720" rIns="91440" bIns="45720" rtlCol="0" anchor="ctr">
            <a:normAutofit/>
          </a:bodyPr>
          <a:lstStyle/>
          <a:p>
            <a:pPr defTabSz="914400">
              <a:lnSpc>
                <a:spcPct val="90000"/>
              </a:lnSpc>
              <a:spcAft>
                <a:spcPts val="600"/>
              </a:spcAft>
            </a:pPr>
            <a:r>
              <a:rPr lang="en-US" sz="1600" dirty="0"/>
              <a:t>“The Flask application runs locally, exposes a /health endpoint, supports CSV prediction upload, and all automated tests pass successfully.”</a:t>
            </a:r>
          </a:p>
        </p:txBody>
      </p:sp>
      <p:sp>
        <p:nvSpPr>
          <p:cNvPr id="24" name="Rectangle 2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5813" y="658367"/>
            <a:ext cx="3539537"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E5FBA1D-7958-9F82-AC28-F8C955EA134F}"/>
              </a:ext>
            </a:extLst>
          </p:cNvPr>
          <p:cNvPicPr>
            <a:picLocks noChangeAspect="1"/>
          </p:cNvPicPr>
          <p:nvPr/>
        </p:nvPicPr>
        <p:blipFill>
          <a:blip r:embed="rId2"/>
          <a:stretch>
            <a:fillRect/>
          </a:stretch>
        </p:blipFill>
        <p:spPr>
          <a:xfrm>
            <a:off x="5130799" y="1298093"/>
            <a:ext cx="3229429" cy="1404801"/>
          </a:xfrm>
          <a:prstGeom prst="rect">
            <a:avLst/>
          </a:prstGeom>
        </p:spPr>
      </p:pic>
      <p:sp>
        <p:nvSpPr>
          <p:cNvPr id="26" name="Rectangle 2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5813" y="3530966"/>
            <a:ext cx="3539537"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A7FEA60-98C4-87AD-4889-AE541FEDB069}"/>
              </a:ext>
            </a:extLst>
          </p:cNvPr>
          <p:cNvPicPr>
            <a:picLocks noGrp="1" noChangeAspect="1"/>
          </p:cNvPicPr>
          <p:nvPr>
            <p:ph idx="1"/>
          </p:nvPr>
        </p:nvPicPr>
        <p:blipFill>
          <a:blip r:embed="rId3"/>
          <a:stretch>
            <a:fillRect/>
          </a:stretch>
        </p:blipFill>
        <p:spPr>
          <a:xfrm>
            <a:off x="5130799" y="4571600"/>
            <a:ext cx="3229429" cy="581296"/>
          </a:xfrm>
          <a:prstGeom prst="rect">
            <a:avLst/>
          </a:prstGeom>
        </p:spPr>
      </p:pic>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6F3CCB1-F116-0F7F-94EE-9AF88D7D2030}"/>
              </a:ext>
            </a:extLst>
          </p:cNvPr>
          <p:cNvSpPr>
            <a:spLocks noGrp="1"/>
          </p:cNvSpPr>
          <p:nvPr>
            <p:ph type="sldNum" sz="quarter" idx="12"/>
          </p:nvPr>
        </p:nvSpPr>
        <p:spPr/>
        <p:txBody>
          <a:bodyPr/>
          <a:lstStyle/>
          <a:p>
            <a:fld id="{C1FF6DA9-008F-8B48-92A6-B652298478BF}" type="slidenum">
              <a:rPr lang="en-US" smtClean="0"/>
              <a:t>20</a:t>
            </a:fld>
            <a:endParaRPr lang="en-US"/>
          </a:p>
        </p:txBody>
      </p:sp>
    </p:spTree>
    <p:extLst>
      <p:ext uri="{BB962C8B-B14F-4D97-AF65-F5344CB8AC3E}">
        <p14:creationId xmlns:p14="http://schemas.microsoft.com/office/powerpoint/2010/main" val="366697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09D94-69A7-CB69-216D-1E6450D08CCE}"/>
              </a:ext>
            </a:extLst>
          </p:cNvPr>
          <p:cNvSpPr>
            <a:spLocks noGrp="1"/>
          </p:cNvSpPr>
          <p:nvPr>
            <p:ph type="title"/>
          </p:nvPr>
        </p:nvSpPr>
        <p:spPr>
          <a:xfrm>
            <a:off x="764959" y="546864"/>
            <a:ext cx="7103967" cy="1137111"/>
          </a:xfrm>
        </p:spPr>
        <p:txBody>
          <a:bodyPr>
            <a:normAutofit/>
          </a:bodyPr>
          <a:lstStyle/>
          <a:p>
            <a:r>
              <a:rPr lang="en-AU" sz="4700" dirty="0"/>
              <a:t>Host and Deploy</a:t>
            </a:r>
          </a:p>
        </p:txBody>
      </p:sp>
      <p:pic>
        <p:nvPicPr>
          <p:cNvPr id="5" name="Content Placeholder 4">
            <a:extLst>
              <a:ext uri="{FF2B5EF4-FFF2-40B4-BE49-F238E27FC236}">
                <a16:creationId xmlns:a16="http://schemas.microsoft.com/office/drawing/2014/main" id="{517131BA-FC77-E6F7-6BC5-2189BFB1CEE6}"/>
              </a:ext>
            </a:extLst>
          </p:cNvPr>
          <p:cNvPicPr>
            <a:picLocks noChangeAspect="1"/>
          </p:cNvPicPr>
          <p:nvPr/>
        </p:nvPicPr>
        <p:blipFill>
          <a:blip r:embed="rId2"/>
          <a:stretch>
            <a:fillRect/>
          </a:stretch>
        </p:blipFill>
        <p:spPr>
          <a:xfrm>
            <a:off x="764959" y="1653853"/>
            <a:ext cx="7609363" cy="4470500"/>
          </a:xfrm>
          <a:prstGeom prst="rect">
            <a:avLst/>
          </a:prstGeom>
        </p:spPr>
      </p:pic>
      <p:sp>
        <p:nvSpPr>
          <p:cNvPr id="3" name="Slide Number Placeholder 2">
            <a:extLst>
              <a:ext uri="{FF2B5EF4-FFF2-40B4-BE49-F238E27FC236}">
                <a16:creationId xmlns:a16="http://schemas.microsoft.com/office/drawing/2014/main" id="{95E0C902-DA6E-4EC3-4D53-07281985E694}"/>
              </a:ext>
            </a:extLst>
          </p:cNvPr>
          <p:cNvSpPr>
            <a:spLocks noGrp="1"/>
          </p:cNvSpPr>
          <p:nvPr>
            <p:ph type="sldNum" sz="quarter" idx="12"/>
          </p:nvPr>
        </p:nvSpPr>
        <p:spPr/>
        <p:txBody>
          <a:bodyPr/>
          <a:lstStyle/>
          <a:p>
            <a:fld id="{C1FF6DA9-008F-8B48-92A6-B652298478BF}" type="slidenum">
              <a:rPr lang="en-US" smtClean="0"/>
              <a:t>21</a:t>
            </a:fld>
            <a:endParaRPr lang="en-US"/>
          </a:p>
        </p:txBody>
      </p:sp>
    </p:spTree>
    <p:extLst>
      <p:ext uri="{BB962C8B-B14F-4D97-AF65-F5344CB8AC3E}">
        <p14:creationId xmlns:p14="http://schemas.microsoft.com/office/powerpoint/2010/main" val="407057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8727F-F1E6-5123-2F57-3D9712F0EC75}"/>
              </a:ext>
            </a:extLst>
          </p:cNvPr>
          <p:cNvSpPr>
            <a:spLocks noGrp="1"/>
          </p:cNvSpPr>
          <p:nvPr>
            <p:ph type="title"/>
          </p:nvPr>
        </p:nvSpPr>
        <p:spPr>
          <a:xfrm>
            <a:off x="725559" y="628388"/>
            <a:ext cx="7488461" cy="1597228"/>
          </a:xfrm>
        </p:spPr>
        <p:txBody>
          <a:bodyPr>
            <a:normAutofit/>
          </a:bodyPr>
          <a:lstStyle/>
          <a:p>
            <a:r>
              <a:rPr lang="en-AU" sz="5200" dirty="0"/>
              <a:t>Web Health Check</a:t>
            </a:r>
          </a:p>
        </p:txBody>
      </p:sp>
      <p:pic>
        <p:nvPicPr>
          <p:cNvPr id="5" name="Content Placeholder 4">
            <a:extLst>
              <a:ext uri="{FF2B5EF4-FFF2-40B4-BE49-F238E27FC236}">
                <a16:creationId xmlns:a16="http://schemas.microsoft.com/office/drawing/2014/main" id="{7A6A4066-687E-DC7B-E92B-6635655C8446}"/>
              </a:ext>
            </a:extLst>
          </p:cNvPr>
          <p:cNvPicPr>
            <a:picLocks noChangeAspect="1"/>
          </p:cNvPicPr>
          <p:nvPr/>
        </p:nvPicPr>
        <p:blipFill>
          <a:blip r:embed="rId2"/>
          <a:stretch>
            <a:fillRect/>
          </a:stretch>
        </p:blipFill>
        <p:spPr>
          <a:xfrm>
            <a:off x="656451" y="2083454"/>
            <a:ext cx="7828548" cy="3640274"/>
          </a:xfrm>
          <a:prstGeom prst="rect">
            <a:avLst/>
          </a:prstGeom>
        </p:spPr>
      </p:pic>
      <p:sp>
        <p:nvSpPr>
          <p:cNvPr id="3" name="Slide Number Placeholder 2">
            <a:extLst>
              <a:ext uri="{FF2B5EF4-FFF2-40B4-BE49-F238E27FC236}">
                <a16:creationId xmlns:a16="http://schemas.microsoft.com/office/drawing/2014/main" id="{52CDA0BB-33C5-0350-635E-9C9575BC4F35}"/>
              </a:ext>
            </a:extLst>
          </p:cNvPr>
          <p:cNvSpPr>
            <a:spLocks noGrp="1"/>
          </p:cNvSpPr>
          <p:nvPr>
            <p:ph type="sldNum" sz="quarter" idx="12"/>
          </p:nvPr>
        </p:nvSpPr>
        <p:spPr/>
        <p:txBody>
          <a:bodyPr/>
          <a:lstStyle/>
          <a:p>
            <a:fld id="{C1FF6DA9-008F-8B48-92A6-B652298478BF}" type="slidenum">
              <a:rPr lang="en-US" smtClean="0"/>
              <a:t>22</a:t>
            </a:fld>
            <a:endParaRPr lang="en-US"/>
          </a:p>
        </p:txBody>
      </p:sp>
    </p:spTree>
    <p:extLst>
      <p:ext uri="{BB962C8B-B14F-4D97-AF65-F5344CB8AC3E}">
        <p14:creationId xmlns:p14="http://schemas.microsoft.com/office/powerpoint/2010/main" val="1361659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70BBE-8526-9FB7-7507-8B9AC0BFB143}"/>
              </a:ext>
            </a:extLst>
          </p:cNvPr>
          <p:cNvSpPr>
            <a:spLocks noGrp="1"/>
          </p:cNvSpPr>
          <p:nvPr>
            <p:ph type="title"/>
          </p:nvPr>
        </p:nvSpPr>
        <p:spPr>
          <a:xfrm>
            <a:off x="963930" y="1050595"/>
            <a:ext cx="6056111" cy="1618489"/>
          </a:xfrm>
        </p:spPr>
        <p:txBody>
          <a:bodyPr anchor="ctr">
            <a:normAutofit/>
          </a:bodyPr>
          <a:lstStyle/>
          <a:p>
            <a:pPr>
              <a:lnSpc>
                <a:spcPct val="90000"/>
              </a:lnSpc>
            </a:pPr>
            <a:r>
              <a:rPr lang="en-AU" sz="5400"/>
              <a:t>Host and Deployment</a:t>
            </a:r>
          </a:p>
        </p:txBody>
      </p:sp>
      <p:sp>
        <p:nvSpPr>
          <p:cNvPr id="3" name="Content Placeholder 2">
            <a:extLst>
              <a:ext uri="{FF2B5EF4-FFF2-40B4-BE49-F238E27FC236}">
                <a16:creationId xmlns:a16="http://schemas.microsoft.com/office/drawing/2014/main" id="{65269ED0-9716-D56D-6EEC-7FB56EDF731E}"/>
              </a:ext>
            </a:extLst>
          </p:cNvPr>
          <p:cNvSpPr>
            <a:spLocks noGrp="1"/>
          </p:cNvSpPr>
          <p:nvPr>
            <p:ph idx="1"/>
          </p:nvPr>
        </p:nvSpPr>
        <p:spPr>
          <a:xfrm>
            <a:off x="963930" y="2794277"/>
            <a:ext cx="6957662" cy="3376865"/>
          </a:xfrm>
        </p:spPr>
        <p:txBody>
          <a:bodyPr anchor="t">
            <a:normAutofit/>
          </a:bodyPr>
          <a:lstStyle/>
          <a:p>
            <a:pPr>
              <a:lnSpc>
                <a:spcPct val="90000"/>
              </a:lnSpc>
            </a:pPr>
            <a:r>
              <a:rPr lang="en-AU" sz="1600" dirty="0"/>
              <a:t># Deployment</a:t>
            </a:r>
          </a:p>
          <a:p>
            <a:pPr>
              <a:lnSpc>
                <a:spcPct val="90000"/>
              </a:lnSpc>
            </a:pPr>
            <a:r>
              <a:rPr lang="en-AU" sz="1600" dirty="0">
                <a:hlinkClick r:id="rId2"/>
              </a:rPr>
              <a:t>Local Host: Malware Detector - CSV Prediction</a:t>
            </a:r>
            <a:endParaRPr lang="en-AU" sz="1600" dirty="0"/>
          </a:p>
          <a:p>
            <a:pPr>
              <a:lnSpc>
                <a:spcPct val="90000"/>
              </a:lnSpc>
            </a:pPr>
            <a:endParaRPr lang="en-AU" sz="1600" dirty="0"/>
          </a:p>
          <a:p>
            <a:pPr>
              <a:lnSpc>
                <a:spcPct val="90000"/>
              </a:lnSpc>
            </a:pPr>
            <a:r>
              <a:rPr lang="en-AU" sz="1600" dirty="0"/>
              <a:t>Live application URL:</a:t>
            </a:r>
          </a:p>
          <a:p>
            <a:pPr>
              <a:lnSpc>
                <a:spcPct val="90000"/>
              </a:lnSpc>
            </a:pPr>
            <a:r>
              <a:rPr lang="en-AU" sz="1600" dirty="0"/>
              <a:t>https://msse-machine-learning-otos.onrender.com</a:t>
            </a:r>
          </a:p>
          <a:p>
            <a:pPr>
              <a:lnSpc>
                <a:spcPct val="90000"/>
              </a:lnSpc>
            </a:pPr>
            <a:endParaRPr lang="en-AU" sz="1600" dirty="0"/>
          </a:p>
          <a:p>
            <a:pPr>
              <a:lnSpc>
                <a:spcPct val="90000"/>
              </a:lnSpc>
            </a:pPr>
            <a:r>
              <a:rPr lang="en-AU" sz="1600" dirty="0"/>
              <a:t>Health check endpoint:</a:t>
            </a:r>
          </a:p>
          <a:p>
            <a:pPr>
              <a:lnSpc>
                <a:spcPct val="90000"/>
              </a:lnSpc>
            </a:pPr>
            <a:r>
              <a:rPr lang="en-AU" sz="1600" dirty="0">
                <a:hlinkClick r:id="rId3"/>
              </a:rPr>
              <a:t>https://msse-machine-learning-otos.onrender.com/health</a:t>
            </a:r>
            <a:endParaRPr lang="en-AU" sz="1600" dirty="0"/>
          </a:p>
          <a:p>
            <a:pPr marL="0" indent="0">
              <a:lnSpc>
                <a:spcPct val="90000"/>
              </a:lnSpc>
              <a:buNone/>
            </a:pPr>
            <a:endParaRPr lang="en-AU" sz="1600" dirty="0"/>
          </a:p>
          <a:p>
            <a:pPr>
              <a:lnSpc>
                <a:spcPct val="90000"/>
              </a:lnSpc>
            </a:pPr>
            <a:r>
              <a:rPr lang="en-AU" sz="1600" dirty="0"/>
              <a:t>Status:</a:t>
            </a:r>
          </a:p>
          <a:p>
            <a:pPr>
              <a:lnSpc>
                <a:spcPct val="90000"/>
              </a:lnSpc>
            </a:pPr>
            <a:r>
              <a:rPr lang="en-US" sz="1600" dirty="0"/>
              <a:t>Deployed on Render (free tier)</a:t>
            </a:r>
          </a:p>
          <a:p>
            <a:pPr>
              <a:lnSpc>
                <a:spcPct val="90000"/>
              </a:lnSpc>
            </a:pPr>
            <a:endParaRPr lang="en-AU" sz="1600" dirty="0"/>
          </a:p>
        </p:txBody>
      </p:sp>
      <p:sp>
        <p:nvSpPr>
          <p:cNvPr id="4" name="Slide Number Placeholder 3">
            <a:extLst>
              <a:ext uri="{FF2B5EF4-FFF2-40B4-BE49-F238E27FC236}">
                <a16:creationId xmlns:a16="http://schemas.microsoft.com/office/drawing/2014/main" id="{1F9BE797-A0CC-20BA-77C8-8B72829E33CE}"/>
              </a:ext>
            </a:extLst>
          </p:cNvPr>
          <p:cNvSpPr>
            <a:spLocks noGrp="1"/>
          </p:cNvSpPr>
          <p:nvPr>
            <p:ph type="sldNum" sz="quarter" idx="12"/>
          </p:nvPr>
        </p:nvSpPr>
        <p:spPr/>
        <p:txBody>
          <a:bodyPr/>
          <a:lstStyle/>
          <a:p>
            <a:fld id="{C1FF6DA9-008F-8B48-92A6-B652298478BF}" type="slidenum">
              <a:rPr lang="en-US" smtClean="0"/>
              <a:t>23</a:t>
            </a:fld>
            <a:endParaRPr lang="en-US"/>
          </a:p>
        </p:txBody>
      </p:sp>
    </p:spTree>
    <p:extLst>
      <p:ext uri="{BB962C8B-B14F-4D97-AF65-F5344CB8AC3E}">
        <p14:creationId xmlns:p14="http://schemas.microsoft.com/office/powerpoint/2010/main" val="158544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20" name="Rectangle 1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7E79D-093B-2793-8258-75CBA3EF8583}"/>
              </a:ext>
            </a:extLst>
          </p:cNvPr>
          <p:cNvSpPr>
            <a:spLocks noGrp="1"/>
          </p:cNvSpPr>
          <p:nvPr>
            <p:ph type="title"/>
          </p:nvPr>
        </p:nvSpPr>
        <p:spPr>
          <a:xfrm>
            <a:off x="782723" y="809898"/>
            <a:ext cx="7457037" cy="1554480"/>
          </a:xfrm>
        </p:spPr>
        <p:txBody>
          <a:bodyPr anchor="ctr">
            <a:normAutofit/>
          </a:bodyPr>
          <a:lstStyle/>
          <a:p>
            <a:r>
              <a:rPr lang="en-AU" sz="4200"/>
              <a:t>CI/CD (Continuous Integration &amp; Deployment)</a:t>
            </a:r>
          </a:p>
        </p:txBody>
      </p:sp>
      <p:sp>
        <p:nvSpPr>
          <p:cNvPr id="3" name="Content Placeholder 2">
            <a:extLst>
              <a:ext uri="{FF2B5EF4-FFF2-40B4-BE49-F238E27FC236}">
                <a16:creationId xmlns:a16="http://schemas.microsoft.com/office/drawing/2014/main" id="{09308543-E4E0-7284-0C5B-8255360AACB2}"/>
              </a:ext>
            </a:extLst>
          </p:cNvPr>
          <p:cNvSpPr>
            <a:spLocks noGrp="1"/>
          </p:cNvSpPr>
          <p:nvPr>
            <p:ph idx="1"/>
          </p:nvPr>
        </p:nvSpPr>
        <p:spPr>
          <a:xfrm>
            <a:off x="782723" y="2704014"/>
            <a:ext cx="7457037" cy="3438166"/>
          </a:xfrm>
        </p:spPr>
        <p:txBody>
          <a:bodyPr anchor="ctr">
            <a:normAutofit fontScale="92500" lnSpcReduction="10000"/>
          </a:bodyPr>
          <a:lstStyle/>
          <a:p>
            <a:pPr>
              <a:lnSpc>
                <a:spcPct val="90000"/>
              </a:lnSpc>
            </a:pPr>
            <a:r>
              <a:rPr lang="en-US" sz="1600" dirty="0"/>
              <a:t>This project implements a </a:t>
            </a:r>
            <a:r>
              <a:rPr lang="en-US" sz="1600" b="1" dirty="0"/>
              <a:t>production-aligned CI/CD pipeline using GitHub Actions</a:t>
            </a:r>
            <a:r>
              <a:rPr lang="en-US" sz="1600" dirty="0"/>
              <a:t> to automatically validate model code, preprocessing logic, and application behaviour </a:t>
            </a:r>
            <a:r>
              <a:rPr lang="en-US" sz="1600" b="1" dirty="0"/>
              <a:t>before deployment</a:t>
            </a:r>
            <a:r>
              <a:rPr lang="en-US" sz="1600" dirty="0"/>
              <a:t>. The pipeline enforces evaluation discipline by preventing untested ML changes from reaching production.</a:t>
            </a:r>
          </a:p>
          <a:p>
            <a:pPr>
              <a:lnSpc>
                <a:spcPct val="90000"/>
              </a:lnSpc>
            </a:pPr>
            <a:r>
              <a:rPr lang="en-US" sz="1600" b="1" dirty="0"/>
              <a:t>Pipeline guarantees:</a:t>
            </a:r>
            <a:endParaRPr lang="en-US" sz="1600" dirty="0"/>
          </a:p>
          <a:p>
            <a:pPr>
              <a:lnSpc>
                <a:spcPct val="90000"/>
              </a:lnSpc>
            </a:pPr>
            <a:r>
              <a:rPr lang="en-US" sz="1600" dirty="0"/>
              <a:t>Automated </a:t>
            </a:r>
            <a:r>
              <a:rPr lang="en-US" sz="1600" b="1" dirty="0"/>
              <a:t>unit, integration, and smoke tests</a:t>
            </a:r>
            <a:r>
              <a:rPr lang="en-US" sz="1600" dirty="0"/>
              <a:t> execute on every push</a:t>
            </a:r>
          </a:p>
          <a:p>
            <a:pPr>
              <a:lnSpc>
                <a:spcPct val="90000"/>
              </a:lnSpc>
            </a:pPr>
            <a:r>
              <a:rPr lang="en-US" sz="1600" b="1" dirty="0"/>
              <a:t>Deployment is gated on passing tests</a:t>
            </a:r>
            <a:r>
              <a:rPr lang="en-US" sz="1600" dirty="0"/>
              <a:t>, preventing regressions and invalid model behaviour</a:t>
            </a:r>
          </a:p>
          <a:p>
            <a:pPr>
              <a:lnSpc>
                <a:spcPct val="90000"/>
              </a:lnSpc>
            </a:pPr>
            <a:r>
              <a:rPr lang="en-US" sz="1600" dirty="0"/>
              <a:t>Preprocessing and inference logic are validated </a:t>
            </a:r>
            <a:r>
              <a:rPr lang="en-US" sz="1600" b="1" dirty="0"/>
              <a:t>outside the training environment</a:t>
            </a:r>
            <a:r>
              <a:rPr lang="en-US" sz="1600" dirty="0"/>
              <a:t>, ensuring real-world correctness</a:t>
            </a:r>
          </a:p>
          <a:p>
            <a:pPr>
              <a:lnSpc>
                <a:spcPct val="90000"/>
              </a:lnSpc>
            </a:pPr>
            <a:r>
              <a:rPr lang="en-US" sz="1600" dirty="0"/>
              <a:t>The pipeline is intentionally lightweight to remain compatible with </a:t>
            </a:r>
            <a:r>
              <a:rPr lang="en-US" sz="1600" b="1" dirty="0"/>
              <a:t>free-tier hosting constraints</a:t>
            </a:r>
            <a:endParaRPr lang="en-US" sz="1600" dirty="0"/>
          </a:p>
          <a:p>
            <a:pPr>
              <a:lnSpc>
                <a:spcPct val="90000"/>
              </a:lnSpc>
            </a:pPr>
            <a:r>
              <a:rPr lang="en-US" sz="1600" b="1" dirty="0"/>
              <a:t>Engineering impact:</a:t>
            </a:r>
            <a:br>
              <a:rPr lang="en-US" sz="1600" dirty="0"/>
            </a:br>
            <a:r>
              <a:rPr lang="en-US" sz="1600" dirty="0"/>
              <a:t>CI/CD transforms the project from an experimental notebook workflow into a </a:t>
            </a:r>
            <a:r>
              <a:rPr lang="en-US" sz="1600" b="1" dirty="0"/>
              <a:t>reliable, production-ready ML system</a:t>
            </a:r>
            <a:r>
              <a:rPr lang="en-US" sz="1600" dirty="0"/>
              <a:t>, where correctness, reproducibility, and deployment safety are enforced automatically rather than assumed.</a:t>
            </a:r>
          </a:p>
          <a:p>
            <a:pPr>
              <a:lnSpc>
                <a:spcPct val="90000"/>
              </a:lnSpc>
            </a:pPr>
            <a:endParaRPr lang="en-AU" sz="1300" dirty="0"/>
          </a:p>
        </p:txBody>
      </p:sp>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379F2C8-B233-59E9-9744-552F76B9EC30}"/>
              </a:ext>
            </a:extLst>
          </p:cNvPr>
          <p:cNvSpPr>
            <a:spLocks noGrp="1"/>
          </p:cNvSpPr>
          <p:nvPr>
            <p:ph type="sldNum" sz="quarter" idx="12"/>
          </p:nvPr>
        </p:nvSpPr>
        <p:spPr>
          <a:xfrm>
            <a:off x="6457950" y="6492240"/>
            <a:ext cx="2057400" cy="365125"/>
          </a:xfrm>
        </p:spPr>
        <p:txBody>
          <a:bodyPr>
            <a:normAutofit/>
          </a:bodyPr>
          <a:lstStyle/>
          <a:p>
            <a:pPr>
              <a:spcAft>
                <a:spcPts val="600"/>
              </a:spcAft>
            </a:pPr>
            <a:fld id="{C1FF6DA9-008F-8B48-92A6-B652298478BF}" type="slidenum">
              <a:rPr lang="en-US" smtClean="0"/>
              <a:pPr>
                <a:spcAft>
                  <a:spcPts val="600"/>
                </a:spcAft>
              </a:pPr>
              <a:t>24</a:t>
            </a:fld>
            <a:endParaRPr lang="en-US"/>
          </a:p>
        </p:txBody>
      </p:sp>
    </p:spTree>
    <p:extLst>
      <p:ext uri="{BB962C8B-B14F-4D97-AF65-F5344CB8AC3E}">
        <p14:creationId xmlns:p14="http://schemas.microsoft.com/office/powerpoint/2010/main" val="2356541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96CCA-447A-A111-0AC7-9F351CFF3F9F}"/>
              </a:ext>
            </a:extLst>
          </p:cNvPr>
          <p:cNvSpPr>
            <a:spLocks noGrp="1"/>
          </p:cNvSpPr>
          <p:nvPr>
            <p:ph type="title"/>
          </p:nvPr>
        </p:nvSpPr>
        <p:spPr>
          <a:xfrm>
            <a:off x="963930" y="1050595"/>
            <a:ext cx="6056111" cy="1618489"/>
          </a:xfrm>
        </p:spPr>
        <p:txBody>
          <a:bodyPr anchor="ctr">
            <a:normAutofit/>
          </a:bodyPr>
          <a:lstStyle/>
          <a:p>
            <a:pPr>
              <a:lnSpc>
                <a:spcPct val="90000"/>
              </a:lnSpc>
            </a:pPr>
            <a:r>
              <a:rPr lang="en-AU" sz="5400"/>
              <a:t>Deployment Validation</a:t>
            </a:r>
          </a:p>
        </p:txBody>
      </p:sp>
      <p:sp>
        <p:nvSpPr>
          <p:cNvPr id="3" name="Content Placeholder 2">
            <a:extLst>
              <a:ext uri="{FF2B5EF4-FFF2-40B4-BE49-F238E27FC236}">
                <a16:creationId xmlns:a16="http://schemas.microsoft.com/office/drawing/2014/main" id="{8665616F-EFDF-0208-A0E5-CADAD8AA6FD5}"/>
              </a:ext>
            </a:extLst>
          </p:cNvPr>
          <p:cNvSpPr>
            <a:spLocks noGrp="1"/>
          </p:cNvSpPr>
          <p:nvPr>
            <p:ph idx="1"/>
          </p:nvPr>
        </p:nvSpPr>
        <p:spPr>
          <a:xfrm>
            <a:off x="963930" y="2969469"/>
            <a:ext cx="6056111" cy="2800395"/>
          </a:xfrm>
        </p:spPr>
        <p:txBody>
          <a:bodyPr anchor="t">
            <a:normAutofit/>
          </a:bodyPr>
          <a:lstStyle/>
          <a:p>
            <a:r>
              <a:rPr lang="en-US" sz="2100"/>
              <a:t>After deployment:</a:t>
            </a:r>
          </a:p>
          <a:p>
            <a:r>
              <a:rPr lang="en-US" sz="2100"/>
              <a:t>The /health endpoint was manually verified and returned:</a:t>
            </a:r>
          </a:p>
          <a:p>
            <a:pPr lvl="2"/>
            <a:r>
              <a:rPr lang="en-US" sz="2100"/>
              <a:t>{"status": "ok"}</a:t>
            </a:r>
          </a:p>
          <a:p>
            <a:r>
              <a:rPr lang="en-US" sz="2100"/>
              <a:t>This confirms that the application is live, responsive, and correctly initialised.</a:t>
            </a:r>
          </a:p>
          <a:p>
            <a:pPr marL="0" indent="0">
              <a:buNone/>
            </a:pPr>
            <a:endParaRPr lang="en-AU" sz="2100"/>
          </a:p>
        </p:txBody>
      </p:sp>
      <p:sp>
        <p:nvSpPr>
          <p:cNvPr id="4" name="Slide Number Placeholder 3">
            <a:extLst>
              <a:ext uri="{FF2B5EF4-FFF2-40B4-BE49-F238E27FC236}">
                <a16:creationId xmlns:a16="http://schemas.microsoft.com/office/drawing/2014/main" id="{1B17E30F-602E-5F87-248F-EE226872FD96}"/>
              </a:ext>
            </a:extLst>
          </p:cNvPr>
          <p:cNvSpPr>
            <a:spLocks noGrp="1"/>
          </p:cNvSpPr>
          <p:nvPr>
            <p:ph type="sldNum" sz="quarter" idx="12"/>
          </p:nvPr>
        </p:nvSpPr>
        <p:spPr/>
        <p:txBody>
          <a:bodyPr/>
          <a:lstStyle/>
          <a:p>
            <a:fld id="{C1FF6DA9-008F-8B48-92A6-B652298478BF}" type="slidenum">
              <a:rPr lang="en-US" smtClean="0"/>
              <a:t>25</a:t>
            </a:fld>
            <a:endParaRPr lang="en-US"/>
          </a:p>
        </p:txBody>
      </p:sp>
    </p:spTree>
    <p:extLst>
      <p:ext uri="{BB962C8B-B14F-4D97-AF65-F5344CB8AC3E}">
        <p14:creationId xmlns:p14="http://schemas.microsoft.com/office/powerpoint/2010/main" val="64252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4F95A-F8CD-A7A4-1021-AC1385E232E8}"/>
              </a:ext>
            </a:extLst>
          </p:cNvPr>
          <p:cNvSpPr>
            <a:spLocks noGrp="1"/>
          </p:cNvSpPr>
          <p:nvPr>
            <p:ph type="title"/>
          </p:nvPr>
        </p:nvSpPr>
        <p:spPr>
          <a:xfrm>
            <a:off x="963930" y="1050595"/>
            <a:ext cx="6056111" cy="1618489"/>
          </a:xfrm>
        </p:spPr>
        <p:txBody>
          <a:bodyPr anchor="ctr">
            <a:normAutofit/>
          </a:bodyPr>
          <a:lstStyle/>
          <a:p>
            <a:pPr>
              <a:lnSpc>
                <a:spcPct val="90000"/>
              </a:lnSpc>
            </a:pPr>
            <a:r>
              <a:rPr lang="en-AU" sz="5400"/>
              <a:t>CI/CD Quality Gates</a:t>
            </a:r>
          </a:p>
        </p:txBody>
      </p:sp>
      <p:sp>
        <p:nvSpPr>
          <p:cNvPr id="3" name="Content Placeholder 2">
            <a:extLst>
              <a:ext uri="{FF2B5EF4-FFF2-40B4-BE49-F238E27FC236}">
                <a16:creationId xmlns:a16="http://schemas.microsoft.com/office/drawing/2014/main" id="{DDBE8D48-2EFD-7324-154A-F0BE61ABE1AF}"/>
              </a:ext>
            </a:extLst>
          </p:cNvPr>
          <p:cNvSpPr>
            <a:spLocks noGrp="1"/>
          </p:cNvSpPr>
          <p:nvPr>
            <p:ph idx="1"/>
          </p:nvPr>
        </p:nvSpPr>
        <p:spPr>
          <a:xfrm>
            <a:off x="963930" y="2969469"/>
            <a:ext cx="6056111" cy="2800395"/>
          </a:xfrm>
        </p:spPr>
        <p:txBody>
          <a:bodyPr anchor="t">
            <a:normAutofit fontScale="92500" lnSpcReduction="10000"/>
          </a:bodyPr>
          <a:lstStyle/>
          <a:p>
            <a:pPr marL="0" indent="0">
              <a:buNone/>
            </a:pPr>
            <a:r>
              <a:rPr lang="en-US" sz="1400" b="1" dirty="0"/>
              <a:t>Enforced quality gate</a:t>
            </a:r>
            <a:br>
              <a:rPr lang="en-US" sz="1400" dirty="0"/>
            </a:br>
            <a:r>
              <a:rPr lang="en-US" sz="1400" dirty="0"/>
              <a:t>Deployment is </a:t>
            </a:r>
            <a:r>
              <a:rPr lang="en-US" sz="1400" b="1" dirty="0"/>
              <a:t>strictly blocked</a:t>
            </a:r>
            <a:r>
              <a:rPr lang="en-US" sz="1400" dirty="0"/>
              <a:t> unless all automated CI checks pass.</a:t>
            </a:r>
          </a:p>
          <a:p>
            <a:pPr marL="0" indent="0">
              <a:buNone/>
            </a:pPr>
            <a:r>
              <a:rPr lang="en-US" sz="1400" b="1" dirty="0"/>
              <a:t>What is gated:</a:t>
            </a:r>
            <a:endParaRPr lang="en-US" sz="1400" dirty="0"/>
          </a:p>
          <a:p>
            <a:r>
              <a:rPr lang="en-US" sz="1400" dirty="0"/>
              <a:t>Unit tests validating preprocessing and inference logic</a:t>
            </a:r>
          </a:p>
          <a:p>
            <a:r>
              <a:rPr lang="en-US" sz="1400" dirty="0"/>
              <a:t>Integration tests covering end-to-end prediction flow</a:t>
            </a:r>
          </a:p>
          <a:p>
            <a:r>
              <a:rPr lang="en-US" sz="1400" dirty="0"/>
              <a:t>Smoke tests ensuring the deployed application starts and responds correctly</a:t>
            </a:r>
          </a:p>
          <a:p>
            <a:pPr marL="0" indent="0">
              <a:buNone/>
            </a:pPr>
            <a:r>
              <a:rPr lang="en-US" sz="1400" b="1" dirty="0"/>
              <a:t>Why this matters for ML systems:</a:t>
            </a:r>
            <a:endParaRPr lang="en-US" sz="1400" dirty="0"/>
          </a:p>
          <a:p>
            <a:r>
              <a:rPr lang="en-US" sz="1400" dirty="0"/>
              <a:t>Prevents </a:t>
            </a:r>
            <a:r>
              <a:rPr lang="en-US" sz="1400" b="1" dirty="0"/>
              <a:t>silent regressions</a:t>
            </a:r>
            <a:r>
              <a:rPr lang="en-US" sz="1400" dirty="0"/>
              <a:t> in preprocessing or inference logic</a:t>
            </a:r>
          </a:p>
          <a:p>
            <a:r>
              <a:rPr lang="en-US" sz="1400" dirty="0"/>
              <a:t>Ensures model behaviour remains consistent across environments</a:t>
            </a:r>
          </a:p>
          <a:p>
            <a:r>
              <a:rPr lang="en-US" sz="1400" dirty="0"/>
              <a:t>Guarantees reproducibility by enforcing the same validation on every change</a:t>
            </a:r>
          </a:p>
          <a:p>
            <a:pPr marL="0" indent="0">
              <a:buNone/>
            </a:pPr>
            <a:r>
              <a:rPr lang="en-US" sz="1400" b="1" dirty="0"/>
              <a:t>Engineering outcome:</a:t>
            </a:r>
            <a:br>
              <a:rPr lang="en-US" sz="1400" dirty="0"/>
            </a:br>
            <a:r>
              <a:rPr lang="en-US" sz="1400" dirty="0"/>
              <a:t>This quality gate ensures the system evolves safely, transforming the project from an experimental ML workflow into a </a:t>
            </a:r>
            <a:r>
              <a:rPr lang="en-US" sz="1400" b="1" dirty="0"/>
              <a:t>reliable, production-grade deployment</a:t>
            </a:r>
            <a:r>
              <a:rPr lang="en-US" sz="1400" dirty="0"/>
              <a:t>.</a:t>
            </a:r>
          </a:p>
        </p:txBody>
      </p:sp>
      <p:sp>
        <p:nvSpPr>
          <p:cNvPr id="4" name="Slide Number Placeholder 3">
            <a:extLst>
              <a:ext uri="{FF2B5EF4-FFF2-40B4-BE49-F238E27FC236}">
                <a16:creationId xmlns:a16="http://schemas.microsoft.com/office/drawing/2014/main" id="{C235F0E7-83D0-59DE-BD81-E3FA31001F31}"/>
              </a:ext>
            </a:extLst>
          </p:cNvPr>
          <p:cNvSpPr>
            <a:spLocks noGrp="1"/>
          </p:cNvSpPr>
          <p:nvPr>
            <p:ph type="sldNum" sz="quarter" idx="12"/>
          </p:nvPr>
        </p:nvSpPr>
        <p:spPr/>
        <p:txBody>
          <a:bodyPr/>
          <a:lstStyle/>
          <a:p>
            <a:fld id="{C1FF6DA9-008F-8B48-92A6-B652298478BF}" type="slidenum">
              <a:rPr lang="en-US" smtClean="0"/>
              <a:t>26</a:t>
            </a:fld>
            <a:endParaRPr lang="en-US"/>
          </a:p>
        </p:txBody>
      </p:sp>
    </p:spTree>
    <p:extLst>
      <p:ext uri="{BB962C8B-B14F-4D97-AF65-F5344CB8AC3E}">
        <p14:creationId xmlns:p14="http://schemas.microsoft.com/office/powerpoint/2010/main" val="66562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478" y="386930"/>
            <a:ext cx="6927525" cy="1188950"/>
          </a:xfrm>
        </p:spPr>
        <p:txBody>
          <a:bodyPr anchor="b">
            <a:normAutofit/>
          </a:bodyPr>
          <a:lstStyle/>
          <a:p>
            <a:r>
              <a:rPr lang="en-AU" sz="4700"/>
              <a:t>Conclusion</a:t>
            </a:r>
          </a:p>
        </p:txBody>
      </p:sp>
      <p:grpSp>
        <p:nvGrpSpPr>
          <p:cNvPr id="70" name="Group 6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71" name="Rectangle 7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62372" y="2272149"/>
            <a:ext cx="8067950" cy="4009704"/>
          </a:xfrm>
        </p:spPr>
        <p:txBody>
          <a:bodyPr anchor="ctr">
            <a:normAutofit/>
          </a:bodyPr>
          <a:lstStyle/>
          <a:p>
            <a:pPr>
              <a:lnSpc>
                <a:spcPct val="90000"/>
              </a:lnSpc>
            </a:pPr>
            <a:r>
              <a:rPr lang="en-US" sz="1800" dirty="0"/>
              <a:t>This project demonstrates that high-performing machine learning systems are </a:t>
            </a:r>
            <a:r>
              <a:rPr lang="en-US" sz="1800" b="1" dirty="0"/>
              <a:t>engineered, not discovered</a:t>
            </a:r>
            <a:r>
              <a:rPr lang="en-US" sz="1800" dirty="0"/>
              <a:t>. Strong results required disciplined data handling, leakage-safe evaluation, and production-aware design — not just model tuning.</a:t>
            </a:r>
          </a:p>
          <a:p>
            <a:pPr>
              <a:lnSpc>
                <a:spcPct val="90000"/>
              </a:lnSpc>
            </a:pPr>
            <a:r>
              <a:rPr lang="en-US" sz="1800" dirty="0"/>
              <a:t>By enforcing strict train–test separation, embedding preprocessing within cross-validation pipelines, and validating performance on a locked hold-out test set, the project produced </a:t>
            </a:r>
            <a:r>
              <a:rPr lang="en-US" sz="1800" b="1" dirty="0"/>
              <a:t>trustworthy and reproducible results</a:t>
            </a:r>
            <a:r>
              <a:rPr lang="en-US" sz="1800" dirty="0"/>
              <a:t> suitable for real-world deployment.</a:t>
            </a:r>
          </a:p>
          <a:p>
            <a:pPr>
              <a:lnSpc>
                <a:spcPct val="90000"/>
              </a:lnSpc>
            </a:pPr>
            <a:r>
              <a:rPr lang="en-US" sz="1800" dirty="0"/>
              <a:t>The integration of automated testing, CI/CD quality gates, and deployment further ensured that model behaviour remains correct </a:t>
            </a:r>
            <a:r>
              <a:rPr lang="en-US" sz="1800" b="1" dirty="0"/>
              <a:t>outside the training environment</a:t>
            </a:r>
            <a:r>
              <a:rPr lang="en-US" sz="1800" dirty="0"/>
              <a:t>, bridging the gap between experimentation and production.</a:t>
            </a:r>
          </a:p>
          <a:p>
            <a:pPr>
              <a:lnSpc>
                <a:spcPct val="90000"/>
              </a:lnSpc>
            </a:pPr>
            <a:r>
              <a:rPr lang="en-US" sz="1800" b="1" dirty="0"/>
              <a:t>Key takeaway:</a:t>
            </a:r>
            <a:br>
              <a:rPr lang="en-US" sz="1800" dirty="0"/>
            </a:br>
            <a:r>
              <a:rPr lang="en-US" sz="1800" dirty="0"/>
              <a:t>Reliable machine learning systems emerge when evaluation integrity, testing, and deployment are treated as first-class engineering concerns.</a:t>
            </a:r>
          </a:p>
        </p:txBody>
      </p:sp>
      <p:sp>
        <p:nvSpPr>
          <p:cNvPr id="4" name="Slide Number Placeholder 3">
            <a:extLst>
              <a:ext uri="{FF2B5EF4-FFF2-40B4-BE49-F238E27FC236}">
                <a16:creationId xmlns:a16="http://schemas.microsoft.com/office/drawing/2014/main" id="{B677345E-21EB-C44E-92FE-19711942D909}"/>
              </a:ext>
            </a:extLst>
          </p:cNvPr>
          <p:cNvSpPr>
            <a:spLocks noGrp="1"/>
          </p:cNvSpPr>
          <p:nvPr>
            <p:ph type="sldNum" sz="quarter" idx="12"/>
          </p:nvPr>
        </p:nvSpPr>
        <p:spPr>
          <a:xfrm>
            <a:off x="6457950" y="6492240"/>
            <a:ext cx="2057400" cy="365125"/>
          </a:xfrm>
        </p:spPr>
        <p:txBody>
          <a:bodyPr>
            <a:normAutofit/>
          </a:bodyPr>
          <a:lstStyle/>
          <a:p>
            <a:pPr>
              <a:spcAft>
                <a:spcPts val="600"/>
              </a:spcAft>
            </a:pPr>
            <a:fld id="{C1FF6DA9-008F-8B48-92A6-B652298478BF}" type="slidenum">
              <a:rPr lang="en-US" smtClean="0"/>
              <a:pPr>
                <a:spcAft>
                  <a:spcPts val="600"/>
                </a:spcAft>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9AA45-9884-2B6B-9998-3B98C0FBDFAD}"/>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algn="l" defTabSz="914400">
              <a:lnSpc>
                <a:spcPct val="90000"/>
              </a:lnSpc>
            </a:pPr>
            <a:r>
              <a:rPr lang="en-US" sz="10000" kern="1200" dirty="0">
                <a:solidFill>
                  <a:schemeClr val="tx1"/>
                </a:solidFill>
                <a:latin typeface="+mj-lt"/>
                <a:ea typeface="+mj-ea"/>
                <a:cs typeface="+mj-cs"/>
              </a:rPr>
              <a:t>APPENDIX</a:t>
            </a:r>
          </a:p>
        </p:txBody>
      </p:sp>
      <p:sp>
        <p:nvSpPr>
          <p:cNvPr id="3" name="Content Placeholder 2">
            <a:extLst>
              <a:ext uri="{FF2B5EF4-FFF2-40B4-BE49-F238E27FC236}">
                <a16:creationId xmlns:a16="http://schemas.microsoft.com/office/drawing/2014/main" id="{EF03D450-1C4E-9A9A-0B05-54AA85BEB893}"/>
              </a:ext>
            </a:extLst>
          </p:cNvPr>
          <p:cNvSpPr>
            <a:spLocks noGrp="1"/>
          </p:cNvSpPr>
          <p:nvPr>
            <p:ph idx="1"/>
          </p:nvPr>
        </p:nvSpPr>
        <p:spPr>
          <a:xfrm>
            <a:off x="963930" y="4582814"/>
            <a:ext cx="5349252" cy="1312657"/>
          </a:xfrm>
        </p:spPr>
        <p:txBody>
          <a:bodyPr vert="horz" lIns="91440" tIns="45720" rIns="91440" bIns="45720" rtlCol="0" anchor="t">
            <a:normAutofit/>
          </a:bodyPr>
          <a:lstStyle/>
          <a:p>
            <a:pPr marL="0" indent="0" defTabSz="914400">
              <a:lnSpc>
                <a:spcPct val="90000"/>
              </a:lnSpc>
              <a:spcBef>
                <a:spcPts val="1000"/>
              </a:spcBef>
              <a:buNone/>
            </a:pPr>
            <a:r>
              <a:rPr lang="en-US" sz="2400" kern="1200">
                <a:solidFill>
                  <a:schemeClr val="tx1"/>
                </a:solidFill>
                <a:latin typeface="+mn-lt"/>
                <a:ea typeface="+mn-ea"/>
                <a:cs typeface="+mn-cs"/>
              </a:rPr>
              <a:t>SUPPORTING MATERIAL</a:t>
            </a:r>
          </a:p>
        </p:txBody>
      </p:sp>
      <p:sp>
        <p:nvSpPr>
          <p:cNvPr id="4" name="Slide Number Placeholder 3">
            <a:extLst>
              <a:ext uri="{FF2B5EF4-FFF2-40B4-BE49-F238E27FC236}">
                <a16:creationId xmlns:a16="http://schemas.microsoft.com/office/drawing/2014/main" id="{509D4D2F-966F-8F6E-F258-9EB6BF378A5D}"/>
              </a:ext>
            </a:extLst>
          </p:cNvPr>
          <p:cNvSpPr>
            <a:spLocks noGrp="1"/>
          </p:cNvSpPr>
          <p:nvPr>
            <p:ph type="sldNum" sz="quarter" idx="12"/>
          </p:nvPr>
        </p:nvSpPr>
        <p:spPr/>
        <p:txBody>
          <a:bodyPr/>
          <a:lstStyle/>
          <a:p>
            <a:fld id="{C1FF6DA9-008F-8B48-92A6-B652298478BF}" type="slidenum">
              <a:rPr lang="en-US" smtClean="0"/>
              <a:t>28</a:t>
            </a:fld>
            <a:endParaRPr lang="en-US"/>
          </a:p>
        </p:txBody>
      </p:sp>
    </p:spTree>
    <p:extLst>
      <p:ext uri="{BB962C8B-B14F-4D97-AF65-F5344CB8AC3E}">
        <p14:creationId xmlns:p14="http://schemas.microsoft.com/office/powerpoint/2010/main" val="353799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E2E0468C-5E7E-3CF6-652C-A98D684D02AB}"/>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2200" dirty="0">
                <a:hlinkClick r:id="rId2" action="ppaction://hlinksldjump"/>
              </a:rPr>
              <a:t>Appendix A</a:t>
            </a:r>
            <a:br>
              <a:rPr lang="en-US" sz="2200" dirty="0"/>
            </a:br>
            <a:r>
              <a:rPr lang="en-US" sz="2200" dirty="0"/>
              <a:t>Stratified 80/20 train-test split	</a:t>
            </a:r>
          </a:p>
        </p:txBody>
      </p:sp>
      <p:pic>
        <p:nvPicPr>
          <p:cNvPr id="4" name="Content Placeholder 4">
            <a:extLst>
              <a:ext uri="{FF2B5EF4-FFF2-40B4-BE49-F238E27FC236}">
                <a16:creationId xmlns:a16="http://schemas.microsoft.com/office/drawing/2014/main" id="{F526A141-F7AC-1895-12B3-F801E703737D}"/>
              </a:ext>
            </a:extLst>
          </p:cNvPr>
          <p:cNvPicPr>
            <a:picLocks noChangeAspect="1"/>
          </p:cNvPicPr>
          <p:nvPr/>
        </p:nvPicPr>
        <p:blipFill>
          <a:blip r:embed="rId3"/>
          <a:stretch>
            <a:fillRect/>
          </a:stretch>
        </p:blipFill>
        <p:spPr>
          <a:xfrm>
            <a:off x="1009036" y="1349880"/>
            <a:ext cx="6634316" cy="3151298"/>
          </a:xfrm>
          <a:prstGeom prst="rect">
            <a:avLst/>
          </a:prstGeom>
        </p:spPr>
      </p:pic>
      <p:pic>
        <p:nvPicPr>
          <p:cNvPr id="5" name="Picture 4">
            <a:extLst>
              <a:ext uri="{FF2B5EF4-FFF2-40B4-BE49-F238E27FC236}">
                <a16:creationId xmlns:a16="http://schemas.microsoft.com/office/drawing/2014/main" id="{4920D9C8-B9A4-0039-0232-F82FA27D9CDE}"/>
              </a:ext>
            </a:extLst>
          </p:cNvPr>
          <p:cNvPicPr>
            <a:picLocks noChangeAspect="1"/>
          </p:cNvPicPr>
          <p:nvPr/>
        </p:nvPicPr>
        <p:blipFill>
          <a:blip r:embed="rId4"/>
          <a:stretch>
            <a:fillRect/>
          </a:stretch>
        </p:blipFill>
        <p:spPr>
          <a:xfrm>
            <a:off x="1009036" y="4717797"/>
            <a:ext cx="6634316" cy="1625406"/>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278F48A-B067-1F6D-FC13-DDFD312A8928}"/>
              </a:ext>
            </a:extLst>
          </p:cNvPr>
          <p:cNvSpPr>
            <a:spLocks noGrp="1"/>
          </p:cNvSpPr>
          <p:nvPr>
            <p:ph type="sldNum" sz="quarter" idx="12"/>
          </p:nvPr>
        </p:nvSpPr>
        <p:spPr/>
        <p:txBody>
          <a:bodyPr/>
          <a:lstStyle/>
          <a:p>
            <a:fld id="{C1FF6DA9-008F-8B48-92A6-B652298478BF}" type="slidenum">
              <a:rPr lang="en-US" smtClean="0"/>
              <a:t>29</a:t>
            </a:fld>
            <a:endParaRPr lang="en-US"/>
          </a:p>
        </p:txBody>
      </p:sp>
    </p:spTree>
    <p:extLst>
      <p:ext uri="{BB962C8B-B14F-4D97-AF65-F5344CB8AC3E}">
        <p14:creationId xmlns:p14="http://schemas.microsoft.com/office/powerpoint/2010/main" val="391572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47" name="Rectangle 4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a:t>Problem Context &amp; Dataset</a:t>
            </a:r>
          </a:p>
        </p:txBody>
      </p:sp>
      <p:sp>
        <p:nvSpPr>
          <p:cNvPr id="3" name="Content Placeholder 2"/>
          <p:cNvSpPr>
            <a:spLocks noGrp="1"/>
          </p:cNvSpPr>
          <p:nvPr>
            <p:ph idx="1"/>
          </p:nvPr>
        </p:nvSpPr>
        <p:spPr>
          <a:xfrm>
            <a:off x="514348" y="2655629"/>
            <a:ext cx="8112035" cy="3704585"/>
          </a:xfrm>
        </p:spPr>
        <p:txBody>
          <a:bodyPr anchor="ctr">
            <a:noAutofit/>
          </a:bodyPr>
          <a:lstStyle/>
          <a:p>
            <a:r>
              <a:rPr lang="en-US" sz="1600" dirty="0"/>
              <a:t>Binary malware classification using static executable features.</a:t>
            </a:r>
          </a:p>
          <a:p>
            <a:r>
              <a:rPr lang="en-US" sz="1600" dirty="0"/>
              <a:t>The dataset contains high-dimensional numeric attributes, missing values, and multiple identifier-style fields with no predictive value, requiring careful preprocessing.</a:t>
            </a:r>
          </a:p>
          <a:p>
            <a:r>
              <a:rPr lang="en-US" sz="1600" dirty="0"/>
              <a:t>A strict stratified 80/20 train–test split was created early, with the test set permanently locked to preserve evaluation integrity.</a:t>
            </a:r>
          </a:p>
          <a:p>
            <a:r>
              <a:rPr lang="en-US" sz="1600" dirty="0"/>
              <a:t>Malware detection is a high-risk classification problem where false negatives represent missed threats. As a result, </a:t>
            </a:r>
            <a:r>
              <a:rPr lang="en-US" sz="1600" b="1" dirty="0"/>
              <a:t>generalization and evaluation integrity were prioritised over raw accuracy</a:t>
            </a:r>
            <a:r>
              <a:rPr lang="en-US" sz="1600" dirty="0"/>
              <a:t>, directly shaping model selection and validation strategy.</a:t>
            </a:r>
          </a:p>
          <a:p>
            <a:r>
              <a:rPr lang="en-US" sz="1600" dirty="0"/>
              <a:t>Static executable features are especially prone to information leakage and spurious correlations. To avoid misleading performance estimates, disciplined evaluation and leakage control were treated as first-order design constraints.</a:t>
            </a:r>
          </a:p>
          <a:p>
            <a:r>
              <a:rPr lang="en-US" sz="1600" dirty="0"/>
              <a:t>The primary modelling objective was to </a:t>
            </a:r>
            <a:r>
              <a:rPr lang="en-US" sz="1600" b="1" dirty="0"/>
              <a:t>maximise recall while maintaining low false-positive rates</a:t>
            </a:r>
            <a:r>
              <a:rPr lang="en-US" sz="1600" dirty="0"/>
              <a:t>, prioritising security risk mitigation over headline accuracy.</a:t>
            </a:r>
          </a:p>
        </p:txBody>
      </p:sp>
      <p:cxnSp>
        <p:nvCxnSpPr>
          <p:cNvPr id="53" name="Straight Connector 5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D9988BF-566B-29DD-A433-654A08986F54}"/>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171B-D94F-48E1-F906-37DBBA4C22D7}"/>
              </a:ext>
            </a:extLst>
          </p:cNvPr>
          <p:cNvSpPr>
            <a:spLocks noGrp="1"/>
          </p:cNvSpPr>
          <p:nvPr>
            <p:ph type="title"/>
          </p:nvPr>
        </p:nvSpPr>
        <p:spPr/>
        <p:txBody>
          <a:bodyPr>
            <a:normAutofit fontScale="90000"/>
          </a:bodyPr>
          <a:lstStyle/>
          <a:p>
            <a:r>
              <a:rPr lang="en-AU" dirty="0">
                <a:hlinkClick r:id="rId2" action="ppaction://hlinksldjump"/>
              </a:rPr>
              <a:t>Appendix B</a:t>
            </a:r>
            <a:br>
              <a:rPr lang="en-AU" dirty="0"/>
            </a:br>
            <a:r>
              <a:rPr lang="en-AU" dirty="0"/>
              <a:t>EDA Missing Values</a:t>
            </a:r>
          </a:p>
        </p:txBody>
      </p:sp>
      <p:pic>
        <p:nvPicPr>
          <p:cNvPr id="4" name="Content Placeholder 3">
            <a:extLst>
              <a:ext uri="{FF2B5EF4-FFF2-40B4-BE49-F238E27FC236}">
                <a16:creationId xmlns:a16="http://schemas.microsoft.com/office/drawing/2014/main" id="{C2022F5C-B300-D94E-5E1B-629C6EA0A8EC}"/>
              </a:ext>
            </a:extLst>
          </p:cNvPr>
          <p:cNvPicPr>
            <a:picLocks noGrp="1" noChangeAspect="1"/>
          </p:cNvPicPr>
          <p:nvPr>
            <p:ph idx="1"/>
          </p:nvPr>
        </p:nvPicPr>
        <p:blipFill>
          <a:blip r:embed="rId3"/>
          <a:srcRect b="13050"/>
          <a:stretch>
            <a:fillRect/>
          </a:stretch>
        </p:blipFill>
        <p:spPr>
          <a:xfrm>
            <a:off x="457200" y="2326318"/>
            <a:ext cx="8229600" cy="3073727"/>
          </a:xfrm>
          <a:prstGeom prst="rect">
            <a:avLst/>
          </a:prstGeom>
        </p:spPr>
      </p:pic>
      <p:sp>
        <p:nvSpPr>
          <p:cNvPr id="3" name="Slide Number Placeholder 2">
            <a:extLst>
              <a:ext uri="{FF2B5EF4-FFF2-40B4-BE49-F238E27FC236}">
                <a16:creationId xmlns:a16="http://schemas.microsoft.com/office/drawing/2014/main" id="{6FDD5AE1-80D9-583D-ED71-15863DFA6C03}"/>
              </a:ext>
            </a:extLst>
          </p:cNvPr>
          <p:cNvSpPr>
            <a:spLocks noGrp="1"/>
          </p:cNvSpPr>
          <p:nvPr>
            <p:ph type="sldNum" sz="quarter" idx="12"/>
          </p:nvPr>
        </p:nvSpPr>
        <p:spPr/>
        <p:txBody>
          <a:bodyPr/>
          <a:lstStyle/>
          <a:p>
            <a:fld id="{C1FF6DA9-008F-8B48-92A6-B652298478BF}" type="slidenum">
              <a:rPr lang="en-US" smtClean="0"/>
              <a:t>30</a:t>
            </a:fld>
            <a:endParaRPr lang="en-US"/>
          </a:p>
        </p:txBody>
      </p:sp>
    </p:spTree>
    <p:extLst>
      <p:ext uri="{BB962C8B-B14F-4D97-AF65-F5344CB8AC3E}">
        <p14:creationId xmlns:p14="http://schemas.microsoft.com/office/powerpoint/2010/main" val="2761820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6521-975C-DCBF-8F1B-B384CFEF48D2}"/>
              </a:ext>
            </a:extLst>
          </p:cNvPr>
          <p:cNvSpPr>
            <a:spLocks noGrp="1"/>
          </p:cNvSpPr>
          <p:nvPr>
            <p:ph type="title"/>
          </p:nvPr>
        </p:nvSpPr>
        <p:spPr/>
        <p:txBody>
          <a:bodyPr/>
          <a:lstStyle/>
          <a:p>
            <a:r>
              <a:rPr lang="en-AU" dirty="0">
                <a:hlinkClick r:id="rId2" action="ppaction://hlinksldjump"/>
              </a:rPr>
              <a:t>Appendix C</a:t>
            </a:r>
            <a:r>
              <a:rPr lang="en-AU" dirty="0"/>
              <a:t>: Feature Distributions</a:t>
            </a:r>
          </a:p>
        </p:txBody>
      </p:sp>
      <p:pic>
        <p:nvPicPr>
          <p:cNvPr id="4" name="Content Placeholder 4">
            <a:extLst>
              <a:ext uri="{FF2B5EF4-FFF2-40B4-BE49-F238E27FC236}">
                <a16:creationId xmlns:a16="http://schemas.microsoft.com/office/drawing/2014/main" id="{8026174A-6F8A-0449-51A9-73BC06779ECF}"/>
              </a:ext>
            </a:extLst>
          </p:cNvPr>
          <p:cNvPicPr>
            <a:picLocks noGrp="1" noChangeAspect="1"/>
          </p:cNvPicPr>
          <p:nvPr>
            <p:ph idx="1"/>
          </p:nvPr>
        </p:nvPicPr>
        <p:blipFill>
          <a:blip r:embed="rId3"/>
          <a:stretch>
            <a:fillRect/>
          </a:stretch>
        </p:blipFill>
        <p:spPr>
          <a:xfrm>
            <a:off x="457200" y="3003338"/>
            <a:ext cx="8229600" cy="1719686"/>
          </a:xfrm>
          <a:prstGeom prst="rect">
            <a:avLst/>
          </a:prstGeom>
        </p:spPr>
      </p:pic>
      <p:sp>
        <p:nvSpPr>
          <p:cNvPr id="3" name="Slide Number Placeholder 2">
            <a:extLst>
              <a:ext uri="{FF2B5EF4-FFF2-40B4-BE49-F238E27FC236}">
                <a16:creationId xmlns:a16="http://schemas.microsoft.com/office/drawing/2014/main" id="{697E2B49-7748-D189-1D98-CC15AE3D2B9B}"/>
              </a:ext>
            </a:extLst>
          </p:cNvPr>
          <p:cNvSpPr>
            <a:spLocks noGrp="1"/>
          </p:cNvSpPr>
          <p:nvPr>
            <p:ph type="sldNum" sz="quarter" idx="12"/>
          </p:nvPr>
        </p:nvSpPr>
        <p:spPr/>
        <p:txBody>
          <a:bodyPr/>
          <a:lstStyle/>
          <a:p>
            <a:fld id="{C1FF6DA9-008F-8B48-92A6-B652298478BF}" type="slidenum">
              <a:rPr lang="en-US" smtClean="0"/>
              <a:t>31</a:t>
            </a:fld>
            <a:endParaRPr lang="en-US"/>
          </a:p>
        </p:txBody>
      </p:sp>
    </p:spTree>
    <p:extLst>
      <p:ext uri="{BB962C8B-B14F-4D97-AF65-F5344CB8AC3E}">
        <p14:creationId xmlns:p14="http://schemas.microsoft.com/office/powerpoint/2010/main" val="3423781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D40C-E639-401A-D16E-923658A13EF0}"/>
              </a:ext>
            </a:extLst>
          </p:cNvPr>
          <p:cNvSpPr>
            <a:spLocks noGrp="1"/>
          </p:cNvSpPr>
          <p:nvPr>
            <p:ph type="title"/>
          </p:nvPr>
        </p:nvSpPr>
        <p:spPr/>
        <p:txBody>
          <a:bodyPr>
            <a:normAutofit fontScale="90000"/>
          </a:bodyPr>
          <a:lstStyle/>
          <a:p>
            <a:r>
              <a:rPr lang="en-AU" dirty="0">
                <a:hlinkClick r:id="rId2" action="ppaction://hlinksldjump"/>
              </a:rPr>
              <a:t>Appendix D</a:t>
            </a:r>
            <a:r>
              <a:rPr lang="en-AU" dirty="0"/>
              <a:t>: </a:t>
            </a:r>
            <a:r>
              <a:rPr lang="en-AU" dirty="0" err="1"/>
              <a:t>sklearn</a:t>
            </a:r>
            <a:r>
              <a:rPr lang="en-AU" dirty="0"/>
              <a:t> Pipeline </a:t>
            </a:r>
            <a:br>
              <a:rPr lang="en-AU" dirty="0"/>
            </a:br>
            <a:r>
              <a:rPr lang="en-AU" dirty="0"/>
              <a:t>(impute &amp; scale)</a:t>
            </a:r>
          </a:p>
        </p:txBody>
      </p:sp>
      <p:pic>
        <p:nvPicPr>
          <p:cNvPr id="4" name="Content Placeholder 4">
            <a:extLst>
              <a:ext uri="{FF2B5EF4-FFF2-40B4-BE49-F238E27FC236}">
                <a16:creationId xmlns:a16="http://schemas.microsoft.com/office/drawing/2014/main" id="{225C9292-40CD-C516-F60B-D4440B542432}"/>
              </a:ext>
            </a:extLst>
          </p:cNvPr>
          <p:cNvPicPr>
            <a:picLocks noGrp="1" noChangeAspect="1"/>
          </p:cNvPicPr>
          <p:nvPr>
            <p:ph idx="1"/>
          </p:nvPr>
        </p:nvPicPr>
        <p:blipFill>
          <a:blip r:embed="rId3"/>
          <a:stretch>
            <a:fillRect/>
          </a:stretch>
        </p:blipFill>
        <p:spPr>
          <a:xfrm>
            <a:off x="457200" y="2935631"/>
            <a:ext cx="8229600" cy="1855100"/>
          </a:xfrm>
          <a:prstGeom prst="rect">
            <a:avLst/>
          </a:prstGeom>
        </p:spPr>
      </p:pic>
      <p:sp>
        <p:nvSpPr>
          <p:cNvPr id="3" name="Slide Number Placeholder 2">
            <a:extLst>
              <a:ext uri="{FF2B5EF4-FFF2-40B4-BE49-F238E27FC236}">
                <a16:creationId xmlns:a16="http://schemas.microsoft.com/office/drawing/2014/main" id="{A94ADE84-2219-82E5-F472-2A79E295026C}"/>
              </a:ext>
            </a:extLst>
          </p:cNvPr>
          <p:cNvSpPr>
            <a:spLocks noGrp="1"/>
          </p:cNvSpPr>
          <p:nvPr>
            <p:ph type="sldNum" sz="quarter" idx="12"/>
          </p:nvPr>
        </p:nvSpPr>
        <p:spPr/>
        <p:txBody>
          <a:bodyPr/>
          <a:lstStyle/>
          <a:p>
            <a:fld id="{C1FF6DA9-008F-8B48-92A6-B652298478BF}" type="slidenum">
              <a:rPr lang="en-US" smtClean="0"/>
              <a:t>32</a:t>
            </a:fld>
            <a:endParaRPr lang="en-US"/>
          </a:p>
        </p:txBody>
      </p:sp>
    </p:spTree>
    <p:extLst>
      <p:ext uri="{BB962C8B-B14F-4D97-AF65-F5344CB8AC3E}">
        <p14:creationId xmlns:p14="http://schemas.microsoft.com/office/powerpoint/2010/main" val="1323236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860-074F-34AC-BA20-4F3676525949}"/>
              </a:ext>
            </a:extLst>
          </p:cNvPr>
          <p:cNvSpPr>
            <a:spLocks noGrp="1"/>
          </p:cNvSpPr>
          <p:nvPr>
            <p:ph type="title"/>
          </p:nvPr>
        </p:nvSpPr>
        <p:spPr/>
        <p:txBody>
          <a:bodyPr/>
          <a:lstStyle/>
          <a:p>
            <a:r>
              <a:rPr lang="en-AU" dirty="0">
                <a:hlinkClick r:id="rId2" action="ppaction://hlinksldjump"/>
              </a:rPr>
              <a:t>Appendix E: Models</a:t>
            </a:r>
            <a:endParaRPr lang="en-AU" dirty="0"/>
          </a:p>
        </p:txBody>
      </p:sp>
      <p:pic>
        <p:nvPicPr>
          <p:cNvPr id="4" name="Content Placeholder 3">
            <a:extLst>
              <a:ext uri="{FF2B5EF4-FFF2-40B4-BE49-F238E27FC236}">
                <a16:creationId xmlns:a16="http://schemas.microsoft.com/office/drawing/2014/main" id="{F0C8418D-2134-7ED5-8478-9D2124B5A73A}"/>
              </a:ext>
            </a:extLst>
          </p:cNvPr>
          <p:cNvPicPr>
            <a:picLocks noGrp="1" noChangeAspect="1"/>
          </p:cNvPicPr>
          <p:nvPr>
            <p:ph idx="1"/>
          </p:nvPr>
        </p:nvPicPr>
        <p:blipFill>
          <a:blip r:embed="rId3"/>
          <a:stretch>
            <a:fillRect/>
          </a:stretch>
        </p:blipFill>
        <p:spPr>
          <a:xfrm>
            <a:off x="457200" y="2799859"/>
            <a:ext cx="8229600" cy="2126645"/>
          </a:xfrm>
          <a:prstGeom prst="rect">
            <a:avLst/>
          </a:prstGeom>
        </p:spPr>
      </p:pic>
      <p:sp>
        <p:nvSpPr>
          <p:cNvPr id="3" name="Slide Number Placeholder 2">
            <a:extLst>
              <a:ext uri="{FF2B5EF4-FFF2-40B4-BE49-F238E27FC236}">
                <a16:creationId xmlns:a16="http://schemas.microsoft.com/office/drawing/2014/main" id="{C8E7A2D2-D4CF-3984-091D-393A5AC90EFD}"/>
              </a:ext>
            </a:extLst>
          </p:cNvPr>
          <p:cNvSpPr>
            <a:spLocks noGrp="1"/>
          </p:cNvSpPr>
          <p:nvPr>
            <p:ph type="sldNum" sz="quarter" idx="12"/>
          </p:nvPr>
        </p:nvSpPr>
        <p:spPr/>
        <p:txBody>
          <a:bodyPr/>
          <a:lstStyle/>
          <a:p>
            <a:fld id="{C1FF6DA9-008F-8B48-92A6-B652298478BF}" type="slidenum">
              <a:rPr lang="en-US" smtClean="0"/>
              <a:t>33</a:t>
            </a:fld>
            <a:endParaRPr lang="en-US"/>
          </a:p>
        </p:txBody>
      </p:sp>
    </p:spTree>
    <p:extLst>
      <p:ext uri="{BB962C8B-B14F-4D97-AF65-F5344CB8AC3E}">
        <p14:creationId xmlns:p14="http://schemas.microsoft.com/office/powerpoint/2010/main" val="3774577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0095-11C7-FD38-E020-2754FA03B247}"/>
              </a:ext>
            </a:extLst>
          </p:cNvPr>
          <p:cNvSpPr>
            <a:spLocks noGrp="1"/>
          </p:cNvSpPr>
          <p:nvPr>
            <p:ph type="title"/>
          </p:nvPr>
        </p:nvSpPr>
        <p:spPr/>
        <p:txBody>
          <a:bodyPr/>
          <a:lstStyle/>
          <a:p>
            <a:r>
              <a:rPr lang="en-AU" dirty="0">
                <a:hlinkClick r:id="rId2" action="ppaction://hlinksldjump"/>
              </a:rPr>
              <a:t>Appendix F: </a:t>
            </a:r>
            <a:r>
              <a:rPr lang="en-AU" dirty="0" err="1">
                <a:hlinkClick r:id="rId2" action="ppaction://hlinksldjump"/>
              </a:rPr>
              <a:t>PyTorch</a:t>
            </a:r>
            <a:r>
              <a:rPr lang="en-AU" dirty="0">
                <a:hlinkClick r:id="rId2" action="ppaction://hlinksldjump"/>
              </a:rPr>
              <a:t> MLP</a:t>
            </a:r>
            <a:endParaRPr lang="en-AU" dirty="0"/>
          </a:p>
        </p:txBody>
      </p:sp>
      <p:pic>
        <p:nvPicPr>
          <p:cNvPr id="4" name="Content Placeholder 6">
            <a:extLst>
              <a:ext uri="{FF2B5EF4-FFF2-40B4-BE49-F238E27FC236}">
                <a16:creationId xmlns:a16="http://schemas.microsoft.com/office/drawing/2014/main" id="{0FD417FD-351D-5439-B212-67D192C58865}"/>
              </a:ext>
            </a:extLst>
          </p:cNvPr>
          <p:cNvPicPr>
            <a:picLocks noGrp="1" noChangeAspect="1"/>
          </p:cNvPicPr>
          <p:nvPr>
            <p:ph idx="1"/>
          </p:nvPr>
        </p:nvPicPr>
        <p:blipFill>
          <a:blip r:embed="rId3"/>
          <a:stretch>
            <a:fillRect/>
          </a:stretch>
        </p:blipFill>
        <p:spPr>
          <a:xfrm>
            <a:off x="457200" y="1896172"/>
            <a:ext cx="8229600" cy="3934018"/>
          </a:xfrm>
          <a:prstGeom prst="rect">
            <a:avLst/>
          </a:prstGeom>
        </p:spPr>
      </p:pic>
      <p:sp>
        <p:nvSpPr>
          <p:cNvPr id="3" name="Slide Number Placeholder 2">
            <a:extLst>
              <a:ext uri="{FF2B5EF4-FFF2-40B4-BE49-F238E27FC236}">
                <a16:creationId xmlns:a16="http://schemas.microsoft.com/office/drawing/2014/main" id="{CF3D12A0-50A2-F5B0-F737-B8E8A194D8A8}"/>
              </a:ext>
            </a:extLst>
          </p:cNvPr>
          <p:cNvSpPr>
            <a:spLocks noGrp="1"/>
          </p:cNvSpPr>
          <p:nvPr>
            <p:ph type="sldNum" sz="quarter" idx="12"/>
          </p:nvPr>
        </p:nvSpPr>
        <p:spPr/>
        <p:txBody>
          <a:bodyPr/>
          <a:lstStyle/>
          <a:p>
            <a:fld id="{C1FF6DA9-008F-8B48-92A6-B652298478BF}" type="slidenum">
              <a:rPr lang="en-US" smtClean="0"/>
              <a:t>34</a:t>
            </a:fld>
            <a:endParaRPr lang="en-US"/>
          </a:p>
        </p:txBody>
      </p:sp>
    </p:spTree>
    <p:extLst>
      <p:ext uri="{BB962C8B-B14F-4D97-AF65-F5344CB8AC3E}">
        <p14:creationId xmlns:p14="http://schemas.microsoft.com/office/powerpoint/2010/main" val="1977140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9B1F-37CE-7336-9372-D2BF84C4E001}"/>
              </a:ext>
            </a:extLst>
          </p:cNvPr>
          <p:cNvSpPr>
            <a:spLocks noGrp="1"/>
          </p:cNvSpPr>
          <p:nvPr>
            <p:ph type="title"/>
          </p:nvPr>
        </p:nvSpPr>
        <p:spPr>
          <a:xfrm>
            <a:off x="457200" y="274638"/>
            <a:ext cx="8229600" cy="2117688"/>
          </a:xfrm>
        </p:spPr>
        <p:txBody>
          <a:bodyPr>
            <a:noAutofit/>
          </a:bodyPr>
          <a:lstStyle/>
          <a:p>
            <a:r>
              <a:rPr lang="en-AU" sz="3600" dirty="0">
                <a:hlinkClick r:id="rId2" action="ppaction://hlinksldjump"/>
              </a:rPr>
              <a:t>Appendix G: </a:t>
            </a:r>
            <a:br>
              <a:rPr lang="en-AU" sz="3600" dirty="0"/>
            </a:br>
            <a:r>
              <a:rPr lang="en-AU" sz="3600" dirty="0"/>
              <a:t>Logic Regression </a:t>
            </a:r>
            <a:r>
              <a:rPr lang="en-AU" sz="3600" dirty="0" err="1"/>
              <a:t>Regression</a:t>
            </a:r>
            <a:r>
              <a:rPr lang="en-AU" sz="3600" dirty="0"/>
              <a:t> (10-fold CV)</a:t>
            </a:r>
            <a:br>
              <a:rPr lang="en-AU" sz="3600" dirty="0"/>
            </a:br>
            <a:r>
              <a:rPr lang="en-AU" sz="3600" dirty="0"/>
              <a:t>✅ Decision Tree (10-fold CV)</a:t>
            </a:r>
            <a:br>
              <a:rPr lang="en-AU" sz="3600" dirty="0"/>
            </a:br>
            <a:r>
              <a:rPr lang="en-AU" sz="3600" dirty="0"/>
              <a:t>✅ Random Forest (10-fold CV)</a:t>
            </a:r>
          </a:p>
        </p:txBody>
      </p:sp>
      <p:pic>
        <p:nvPicPr>
          <p:cNvPr id="4" name="Content Placeholder 4">
            <a:extLst>
              <a:ext uri="{FF2B5EF4-FFF2-40B4-BE49-F238E27FC236}">
                <a16:creationId xmlns:a16="http://schemas.microsoft.com/office/drawing/2014/main" id="{A2E423DD-4885-E123-4027-56F4CF6F468D}"/>
              </a:ext>
            </a:extLst>
          </p:cNvPr>
          <p:cNvPicPr>
            <a:picLocks noGrp="1" noChangeAspect="1"/>
          </p:cNvPicPr>
          <p:nvPr>
            <p:ph idx="1"/>
          </p:nvPr>
        </p:nvPicPr>
        <p:blipFill>
          <a:blip r:embed="rId3"/>
          <a:stretch>
            <a:fillRect/>
          </a:stretch>
        </p:blipFill>
        <p:spPr>
          <a:xfrm>
            <a:off x="574158" y="2771621"/>
            <a:ext cx="8229600" cy="3607884"/>
          </a:xfrm>
          <a:prstGeom prst="rect">
            <a:avLst/>
          </a:prstGeom>
        </p:spPr>
      </p:pic>
      <p:sp>
        <p:nvSpPr>
          <p:cNvPr id="3" name="Slide Number Placeholder 2">
            <a:extLst>
              <a:ext uri="{FF2B5EF4-FFF2-40B4-BE49-F238E27FC236}">
                <a16:creationId xmlns:a16="http://schemas.microsoft.com/office/drawing/2014/main" id="{1E821557-2EA4-A4C8-757A-197B432D2D5B}"/>
              </a:ext>
            </a:extLst>
          </p:cNvPr>
          <p:cNvSpPr>
            <a:spLocks noGrp="1"/>
          </p:cNvSpPr>
          <p:nvPr>
            <p:ph type="sldNum" sz="quarter" idx="12"/>
          </p:nvPr>
        </p:nvSpPr>
        <p:spPr/>
        <p:txBody>
          <a:bodyPr/>
          <a:lstStyle/>
          <a:p>
            <a:fld id="{C1FF6DA9-008F-8B48-92A6-B652298478BF}" type="slidenum">
              <a:rPr lang="en-US" smtClean="0"/>
              <a:t>35</a:t>
            </a:fld>
            <a:endParaRPr lang="en-US"/>
          </a:p>
        </p:txBody>
      </p:sp>
    </p:spTree>
    <p:extLst>
      <p:ext uri="{BB962C8B-B14F-4D97-AF65-F5344CB8AC3E}">
        <p14:creationId xmlns:p14="http://schemas.microsoft.com/office/powerpoint/2010/main" val="1324686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C527-E995-2F1B-B5CA-34AEFC996517}"/>
              </a:ext>
            </a:extLst>
          </p:cNvPr>
          <p:cNvSpPr>
            <a:spLocks noGrp="1"/>
          </p:cNvSpPr>
          <p:nvPr>
            <p:ph type="title"/>
          </p:nvPr>
        </p:nvSpPr>
        <p:spPr/>
        <p:txBody>
          <a:bodyPr>
            <a:normAutofit/>
          </a:bodyPr>
          <a:lstStyle/>
          <a:p>
            <a:r>
              <a:rPr lang="en-AU" dirty="0">
                <a:hlinkClick r:id="rId2" action="ppaction://hlinksldjump"/>
              </a:rPr>
              <a:t>Appendix H</a:t>
            </a:r>
            <a:r>
              <a:rPr lang="en-AU" dirty="0"/>
              <a:t>: Confusion Matrix</a:t>
            </a:r>
          </a:p>
        </p:txBody>
      </p:sp>
      <p:sp>
        <p:nvSpPr>
          <p:cNvPr id="3" name="Content Placeholder 2">
            <a:extLst>
              <a:ext uri="{FF2B5EF4-FFF2-40B4-BE49-F238E27FC236}">
                <a16:creationId xmlns:a16="http://schemas.microsoft.com/office/drawing/2014/main" id="{219216A0-1CAD-6271-024D-9E712FA497BE}"/>
              </a:ext>
            </a:extLst>
          </p:cNvPr>
          <p:cNvSpPr>
            <a:spLocks noGrp="1"/>
          </p:cNvSpPr>
          <p:nvPr>
            <p:ph idx="1"/>
          </p:nvPr>
        </p:nvSpPr>
        <p:spPr/>
        <p:txBody>
          <a:bodyPr/>
          <a:lstStyle/>
          <a:p>
            <a:r>
              <a:rPr lang="en-AU" dirty="0"/>
              <a:t>[[4159   65]</a:t>
            </a:r>
          </a:p>
          <a:p>
            <a:r>
              <a:rPr lang="en-AU" dirty="0"/>
              <a:t> [  41 5882]]</a:t>
            </a:r>
          </a:p>
        </p:txBody>
      </p:sp>
      <p:sp>
        <p:nvSpPr>
          <p:cNvPr id="4" name="Slide Number Placeholder 3">
            <a:extLst>
              <a:ext uri="{FF2B5EF4-FFF2-40B4-BE49-F238E27FC236}">
                <a16:creationId xmlns:a16="http://schemas.microsoft.com/office/drawing/2014/main" id="{744E76C6-143D-90A4-2876-75FF2D13A7D6}"/>
              </a:ext>
            </a:extLst>
          </p:cNvPr>
          <p:cNvSpPr>
            <a:spLocks noGrp="1"/>
          </p:cNvSpPr>
          <p:nvPr>
            <p:ph type="sldNum" sz="quarter" idx="12"/>
          </p:nvPr>
        </p:nvSpPr>
        <p:spPr/>
        <p:txBody>
          <a:bodyPr/>
          <a:lstStyle/>
          <a:p>
            <a:fld id="{C1FF6DA9-008F-8B48-92A6-B652298478BF}" type="slidenum">
              <a:rPr lang="en-US" smtClean="0"/>
              <a:t>36</a:t>
            </a:fld>
            <a:endParaRPr lang="en-US"/>
          </a:p>
        </p:txBody>
      </p:sp>
    </p:spTree>
    <p:extLst>
      <p:ext uri="{BB962C8B-B14F-4D97-AF65-F5344CB8AC3E}">
        <p14:creationId xmlns:p14="http://schemas.microsoft.com/office/powerpoint/2010/main" val="1141615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5C121-76DB-3536-8EAB-B92A9622516F}"/>
              </a:ext>
            </a:extLst>
          </p:cNvPr>
          <p:cNvSpPr>
            <a:spLocks noGrp="1"/>
          </p:cNvSpPr>
          <p:nvPr>
            <p:ph type="title"/>
          </p:nvPr>
        </p:nvSpPr>
        <p:spPr/>
        <p:txBody>
          <a:bodyPr>
            <a:normAutofit/>
          </a:bodyPr>
          <a:lstStyle/>
          <a:p>
            <a:r>
              <a:rPr lang="en-AU" dirty="0">
                <a:hlinkClick r:id="rId2" action="ppaction://hlinksldjump"/>
              </a:rPr>
              <a:t>Appendix i</a:t>
            </a:r>
            <a:r>
              <a:rPr lang="en-AU" dirty="0"/>
              <a:t>: Predictions</a:t>
            </a:r>
          </a:p>
        </p:txBody>
      </p:sp>
      <p:pic>
        <p:nvPicPr>
          <p:cNvPr id="4" name="Content Placeholder 4">
            <a:extLst>
              <a:ext uri="{FF2B5EF4-FFF2-40B4-BE49-F238E27FC236}">
                <a16:creationId xmlns:a16="http://schemas.microsoft.com/office/drawing/2014/main" id="{A6060DA0-209B-C739-E799-24626F6C0997}"/>
              </a:ext>
            </a:extLst>
          </p:cNvPr>
          <p:cNvPicPr>
            <a:picLocks noGrp="1" noChangeAspect="1"/>
          </p:cNvPicPr>
          <p:nvPr>
            <p:ph idx="1"/>
          </p:nvPr>
        </p:nvPicPr>
        <p:blipFill>
          <a:blip r:embed="rId3"/>
          <a:stretch>
            <a:fillRect/>
          </a:stretch>
        </p:blipFill>
        <p:spPr>
          <a:xfrm>
            <a:off x="457200" y="2358384"/>
            <a:ext cx="8229600" cy="3009595"/>
          </a:xfrm>
          <a:prstGeom prst="rect">
            <a:avLst/>
          </a:prstGeom>
        </p:spPr>
      </p:pic>
      <p:sp>
        <p:nvSpPr>
          <p:cNvPr id="3" name="Slide Number Placeholder 2">
            <a:extLst>
              <a:ext uri="{FF2B5EF4-FFF2-40B4-BE49-F238E27FC236}">
                <a16:creationId xmlns:a16="http://schemas.microsoft.com/office/drawing/2014/main" id="{5F25CB15-EAA2-FFA4-A591-757EDC22C638}"/>
              </a:ext>
            </a:extLst>
          </p:cNvPr>
          <p:cNvSpPr>
            <a:spLocks noGrp="1"/>
          </p:cNvSpPr>
          <p:nvPr>
            <p:ph type="sldNum" sz="quarter" idx="12"/>
          </p:nvPr>
        </p:nvSpPr>
        <p:spPr/>
        <p:txBody>
          <a:bodyPr/>
          <a:lstStyle/>
          <a:p>
            <a:fld id="{C1FF6DA9-008F-8B48-92A6-B652298478BF}" type="slidenum">
              <a:rPr lang="en-US" smtClean="0"/>
              <a:t>37</a:t>
            </a:fld>
            <a:endParaRPr lang="en-US"/>
          </a:p>
        </p:txBody>
      </p:sp>
    </p:spTree>
    <p:extLst>
      <p:ext uri="{BB962C8B-B14F-4D97-AF65-F5344CB8AC3E}">
        <p14:creationId xmlns:p14="http://schemas.microsoft.com/office/powerpoint/2010/main" val="2647132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AD744-13EB-AF93-E5B6-A09A79D565E0}"/>
              </a:ext>
            </a:extLst>
          </p:cNvPr>
          <p:cNvSpPr>
            <a:spLocks noGrp="1"/>
          </p:cNvSpPr>
          <p:nvPr>
            <p:ph type="title"/>
          </p:nvPr>
        </p:nvSpPr>
        <p:spPr/>
        <p:txBody>
          <a:bodyPr/>
          <a:lstStyle/>
          <a:p>
            <a:r>
              <a:rPr lang="en-AU" dirty="0">
                <a:hlinkClick r:id="rId2" action="ppaction://hlinksldjump"/>
              </a:rPr>
              <a:t>Appendix J: Unit Testing</a:t>
            </a:r>
            <a:endParaRPr lang="en-AU" dirty="0"/>
          </a:p>
        </p:txBody>
      </p:sp>
      <p:pic>
        <p:nvPicPr>
          <p:cNvPr id="4" name="Content Placeholder 4">
            <a:extLst>
              <a:ext uri="{FF2B5EF4-FFF2-40B4-BE49-F238E27FC236}">
                <a16:creationId xmlns:a16="http://schemas.microsoft.com/office/drawing/2014/main" id="{7F80C458-A023-D43A-85FB-38C757CF0B63}"/>
              </a:ext>
            </a:extLst>
          </p:cNvPr>
          <p:cNvPicPr>
            <a:picLocks noGrp="1" noChangeAspect="1"/>
          </p:cNvPicPr>
          <p:nvPr>
            <p:ph idx="1"/>
          </p:nvPr>
        </p:nvPicPr>
        <p:blipFill>
          <a:blip r:embed="rId3"/>
          <a:stretch>
            <a:fillRect/>
          </a:stretch>
        </p:blipFill>
        <p:spPr>
          <a:xfrm>
            <a:off x="457200" y="1994019"/>
            <a:ext cx="8229600" cy="3738325"/>
          </a:xfrm>
          <a:prstGeom prst="rect">
            <a:avLst/>
          </a:prstGeom>
        </p:spPr>
      </p:pic>
      <p:sp>
        <p:nvSpPr>
          <p:cNvPr id="3" name="Slide Number Placeholder 2">
            <a:extLst>
              <a:ext uri="{FF2B5EF4-FFF2-40B4-BE49-F238E27FC236}">
                <a16:creationId xmlns:a16="http://schemas.microsoft.com/office/drawing/2014/main" id="{0EF5A124-0477-7351-DE41-364CFCA3B900}"/>
              </a:ext>
            </a:extLst>
          </p:cNvPr>
          <p:cNvSpPr>
            <a:spLocks noGrp="1"/>
          </p:cNvSpPr>
          <p:nvPr>
            <p:ph type="sldNum" sz="quarter" idx="12"/>
          </p:nvPr>
        </p:nvSpPr>
        <p:spPr/>
        <p:txBody>
          <a:bodyPr/>
          <a:lstStyle/>
          <a:p>
            <a:fld id="{C1FF6DA9-008F-8B48-92A6-B652298478BF}" type="slidenum">
              <a:rPr lang="en-US" smtClean="0"/>
              <a:t>38</a:t>
            </a:fld>
            <a:endParaRPr lang="en-US"/>
          </a:p>
        </p:txBody>
      </p:sp>
    </p:spTree>
    <p:extLst>
      <p:ext uri="{BB962C8B-B14F-4D97-AF65-F5344CB8AC3E}">
        <p14:creationId xmlns:p14="http://schemas.microsoft.com/office/powerpoint/2010/main" val="714550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38F5-D9CB-F90A-532D-3FC8E1BF0668}"/>
              </a:ext>
            </a:extLst>
          </p:cNvPr>
          <p:cNvSpPr>
            <a:spLocks noGrp="1"/>
          </p:cNvSpPr>
          <p:nvPr>
            <p:ph type="title"/>
          </p:nvPr>
        </p:nvSpPr>
        <p:spPr/>
        <p:txBody>
          <a:bodyPr/>
          <a:lstStyle/>
          <a:p>
            <a:r>
              <a:rPr lang="en-AU" dirty="0">
                <a:hlinkClick r:id="rId2" action="ppaction://hlinksldjump"/>
              </a:rPr>
              <a:t>Appendix K: Unit Testing</a:t>
            </a:r>
            <a:endParaRPr lang="en-AU" dirty="0"/>
          </a:p>
        </p:txBody>
      </p:sp>
      <p:pic>
        <p:nvPicPr>
          <p:cNvPr id="4" name="Content Placeholder 4">
            <a:extLst>
              <a:ext uri="{FF2B5EF4-FFF2-40B4-BE49-F238E27FC236}">
                <a16:creationId xmlns:a16="http://schemas.microsoft.com/office/drawing/2014/main" id="{8C407387-BD21-34E6-8052-B56E3A318EAF}"/>
              </a:ext>
            </a:extLst>
          </p:cNvPr>
          <p:cNvPicPr>
            <a:picLocks noGrp="1" noChangeAspect="1"/>
          </p:cNvPicPr>
          <p:nvPr>
            <p:ph idx="1"/>
          </p:nvPr>
        </p:nvPicPr>
        <p:blipFill>
          <a:blip r:embed="rId3"/>
          <a:stretch>
            <a:fillRect/>
          </a:stretch>
        </p:blipFill>
        <p:spPr>
          <a:xfrm>
            <a:off x="457200" y="1851078"/>
            <a:ext cx="8229600" cy="4024207"/>
          </a:xfrm>
          <a:prstGeom prst="rect">
            <a:avLst/>
          </a:prstGeom>
        </p:spPr>
      </p:pic>
      <p:sp>
        <p:nvSpPr>
          <p:cNvPr id="3" name="Slide Number Placeholder 2">
            <a:extLst>
              <a:ext uri="{FF2B5EF4-FFF2-40B4-BE49-F238E27FC236}">
                <a16:creationId xmlns:a16="http://schemas.microsoft.com/office/drawing/2014/main" id="{3E317CBE-977D-2149-ED4B-2D119A713BBB}"/>
              </a:ext>
            </a:extLst>
          </p:cNvPr>
          <p:cNvSpPr>
            <a:spLocks noGrp="1"/>
          </p:cNvSpPr>
          <p:nvPr>
            <p:ph type="sldNum" sz="quarter" idx="12"/>
          </p:nvPr>
        </p:nvSpPr>
        <p:spPr/>
        <p:txBody>
          <a:bodyPr/>
          <a:lstStyle/>
          <a:p>
            <a:fld id="{C1FF6DA9-008F-8B48-92A6-B652298478BF}" type="slidenum">
              <a:rPr lang="en-US" smtClean="0"/>
              <a:t>39</a:t>
            </a:fld>
            <a:endParaRPr lang="en-US"/>
          </a:p>
        </p:txBody>
      </p:sp>
    </p:spTree>
    <p:extLst>
      <p:ext uri="{BB962C8B-B14F-4D97-AF65-F5344CB8AC3E}">
        <p14:creationId xmlns:p14="http://schemas.microsoft.com/office/powerpoint/2010/main" val="267634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8496" y="323519"/>
            <a:ext cx="3242924"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ight Triangle 2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04755-D55B-A239-CA52-F5AE2E7D93E0}"/>
              </a:ext>
            </a:extLst>
          </p:cNvPr>
          <p:cNvSpPr>
            <a:spLocks noGrp="1"/>
          </p:cNvSpPr>
          <p:nvPr>
            <p:ph type="title"/>
          </p:nvPr>
        </p:nvSpPr>
        <p:spPr>
          <a:xfrm>
            <a:off x="6021969" y="806364"/>
            <a:ext cx="2515977" cy="4178591"/>
          </a:xfrm>
        </p:spPr>
        <p:txBody>
          <a:bodyPr vert="horz" lIns="91440" tIns="45720" rIns="91440" bIns="45720" rtlCol="0" anchor="b">
            <a:normAutofit fontScale="90000"/>
          </a:bodyPr>
          <a:lstStyle/>
          <a:p>
            <a:pPr algn="l" defTabSz="914400">
              <a:lnSpc>
                <a:spcPct val="90000"/>
              </a:lnSpc>
            </a:pPr>
            <a:r>
              <a:rPr lang="en-US" sz="4700" kern="1200" dirty="0">
                <a:solidFill>
                  <a:schemeClr val="tx1"/>
                </a:solidFill>
                <a:latin typeface="+mj-lt"/>
                <a:ea typeface="+mj-ea"/>
                <a:cs typeface="+mj-cs"/>
              </a:rPr>
              <a:t>Stratified 80/20 train-test split</a:t>
            </a:r>
            <a:br>
              <a:rPr lang="en-US" sz="4700" kern="1200" dirty="0">
                <a:solidFill>
                  <a:schemeClr val="tx1"/>
                </a:solidFill>
                <a:latin typeface="+mj-lt"/>
                <a:ea typeface="+mj-ea"/>
                <a:cs typeface="+mj-cs"/>
              </a:rPr>
            </a:br>
            <a:br>
              <a:rPr lang="en-US" sz="4700" kern="1200" dirty="0">
                <a:solidFill>
                  <a:schemeClr val="tx1"/>
                </a:solidFill>
                <a:latin typeface="+mj-lt"/>
                <a:ea typeface="+mj-ea"/>
                <a:cs typeface="+mj-cs"/>
              </a:rPr>
            </a:br>
            <a:r>
              <a:rPr lang="en-US" sz="4700" kern="1200" dirty="0">
                <a:solidFill>
                  <a:schemeClr val="tx1"/>
                </a:solidFill>
                <a:latin typeface="+mj-lt"/>
                <a:ea typeface="+mj-ea"/>
                <a:cs typeface="+mj-cs"/>
              </a:rPr>
              <a:t>Lock hold-out set</a:t>
            </a:r>
          </a:p>
        </p:txBody>
      </p:sp>
      <p:pic>
        <p:nvPicPr>
          <p:cNvPr id="6" name="Content Placeholder 4">
            <a:extLst>
              <a:ext uri="{FF2B5EF4-FFF2-40B4-BE49-F238E27FC236}">
                <a16:creationId xmlns:a16="http://schemas.microsoft.com/office/drawing/2014/main" id="{26CDAA2C-7C06-4023-4290-7F1D31DF4620}"/>
              </a:ext>
            </a:extLst>
          </p:cNvPr>
          <p:cNvPicPr>
            <a:picLocks noChangeAspect="1"/>
          </p:cNvPicPr>
          <p:nvPr/>
        </p:nvPicPr>
        <p:blipFill>
          <a:blip r:embed="rId3"/>
          <a:stretch>
            <a:fillRect/>
          </a:stretch>
        </p:blipFill>
        <p:spPr>
          <a:xfrm>
            <a:off x="556284" y="3559812"/>
            <a:ext cx="5131496" cy="2600698"/>
          </a:xfrm>
          <a:prstGeom prst="rect">
            <a:avLst/>
          </a:prstGeom>
        </p:spPr>
      </p:pic>
      <p:sp>
        <p:nvSpPr>
          <p:cNvPr id="7" name="TextBox 6">
            <a:extLst>
              <a:ext uri="{FF2B5EF4-FFF2-40B4-BE49-F238E27FC236}">
                <a16:creationId xmlns:a16="http://schemas.microsoft.com/office/drawing/2014/main" id="{318500F6-DFD7-410F-DA1A-4DC9AF5D6285}"/>
              </a:ext>
            </a:extLst>
          </p:cNvPr>
          <p:cNvSpPr txBox="1"/>
          <p:nvPr/>
        </p:nvSpPr>
        <p:spPr>
          <a:xfrm>
            <a:off x="5337320" y="5791178"/>
            <a:ext cx="3707737" cy="369332"/>
          </a:xfrm>
          <a:prstGeom prst="rect">
            <a:avLst/>
          </a:prstGeom>
          <a:noFill/>
        </p:spPr>
        <p:txBody>
          <a:bodyPr wrap="square" rtlCol="0">
            <a:spAutoFit/>
          </a:bodyPr>
          <a:lstStyle/>
          <a:p>
            <a:r>
              <a:rPr lang="en-AU" dirty="0">
                <a:hlinkClick r:id="rId4" action="ppaction://hlinksldjump"/>
              </a:rPr>
              <a:t>Appendix A for Program Execution</a:t>
            </a:r>
            <a:endParaRPr lang="en-AU" dirty="0"/>
          </a:p>
        </p:txBody>
      </p:sp>
      <p:sp>
        <p:nvSpPr>
          <p:cNvPr id="8" name="TextBox 7">
            <a:extLst>
              <a:ext uri="{FF2B5EF4-FFF2-40B4-BE49-F238E27FC236}">
                <a16:creationId xmlns:a16="http://schemas.microsoft.com/office/drawing/2014/main" id="{D397BD9F-3A47-080E-BFED-83B87563E7CC}"/>
              </a:ext>
            </a:extLst>
          </p:cNvPr>
          <p:cNvSpPr txBox="1"/>
          <p:nvPr/>
        </p:nvSpPr>
        <p:spPr>
          <a:xfrm>
            <a:off x="553928" y="697490"/>
            <a:ext cx="5077640" cy="3139321"/>
          </a:xfrm>
          <a:prstGeom prst="rect">
            <a:avLst/>
          </a:prstGeom>
          <a:noFill/>
        </p:spPr>
        <p:txBody>
          <a:bodyPr wrap="square" rtlCol="0">
            <a:spAutoFit/>
          </a:bodyPr>
          <a:lstStyle/>
          <a:p>
            <a:r>
              <a:rPr lang="en-US" dirty="0"/>
              <a:t>A stratified 80/20 train-test split was created once at project inception to preserve class proportions across all datasets.</a:t>
            </a:r>
          </a:p>
          <a:p>
            <a:r>
              <a:rPr lang="en-US" dirty="0"/>
              <a:t>The 20% hold-out test set was explicitly locked and excluded from feature engineering, cross-validation, and model selection to prevent indirect overfitting and optimistic bias.</a:t>
            </a:r>
          </a:p>
          <a:p>
            <a:r>
              <a:rPr lang="en-US" dirty="0"/>
              <a:t>This ensured that all reported final metrics reflect true out-of-sample </a:t>
            </a:r>
            <a:r>
              <a:rPr lang="en-US" dirty="0" err="1"/>
              <a:t>generalisation</a:t>
            </a:r>
            <a:r>
              <a:rPr lang="en-US" dirty="0"/>
              <a:t> rather than iterative tuning effects.</a:t>
            </a:r>
          </a:p>
          <a:p>
            <a:endParaRPr lang="en-AU" b="1" dirty="0"/>
          </a:p>
        </p:txBody>
      </p:sp>
      <p:sp>
        <p:nvSpPr>
          <p:cNvPr id="3" name="Slide Number Placeholder 2">
            <a:extLst>
              <a:ext uri="{FF2B5EF4-FFF2-40B4-BE49-F238E27FC236}">
                <a16:creationId xmlns:a16="http://schemas.microsoft.com/office/drawing/2014/main" id="{B7CCCFE9-465D-C366-F15C-3AF251ABCE31}"/>
              </a:ext>
            </a:extLst>
          </p:cNvPr>
          <p:cNvSpPr>
            <a:spLocks noGrp="1"/>
          </p:cNvSpPr>
          <p:nvPr>
            <p:ph type="sldNum" sz="quarter" idx="12"/>
          </p:nvPr>
        </p:nvSpPr>
        <p:spPr/>
        <p:txBody>
          <a:bodyPr/>
          <a:lstStyle/>
          <a:p>
            <a:fld id="{C1FF6DA9-008F-8B48-92A6-B652298478BF}" type="slidenum">
              <a:rPr lang="en-US" smtClean="0"/>
              <a:t>4</a:t>
            </a:fld>
            <a:endParaRPr lang="en-US"/>
          </a:p>
        </p:txBody>
      </p:sp>
    </p:spTree>
    <p:extLst>
      <p:ext uri="{BB962C8B-B14F-4D97-AF65-F5344CB8AC3E}">
        <p14:creationId xmlns:p14="http://schemas.microsoft.com/office/powerpoint/2010/main" val="1313182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91D-340A-779E-C2FA-0A233EE23967}"/>
              </a:ext>
            </a:extLst>
          </p:cNvPr>
          <p:cNvSpPr>
            <a:spLocks noGrp="1"/>
          </p:cNvSpPr>
          <p:nvPr>
            <p:ph type="title"/>
          </p:nvPr>
        </p:nvSpPr>
        <p:spPr/>
        <p:txBody>
          <a:bodyPr/>
          <a:lstStyle/>
          <a:p>
            <a:r>
              <a:rPr lang="en-AU" dirty="0">
                <a:hlinkClick r:id="rId2" action="ppaction://hlinksldjump"/>
              </a:rPr>
              <a:t>Appendix J: </a:t>
            </a:r>
            <a:r>
              <a:rPr lang="en-AU" dirty="0" err="1">
                <a:hlinkClick r:id="rId2" action="ppaction://hlinksldjump"/>
              </a:rPr>
              <a:t>GIThub</a:t>
            </a:r>
            <a:r>
              <a:rPr lang="en-AU" dirty="0">
                <a:hlinkClick r:id="rId2" action="ppaction://hlinksldjump"/>
              </a:rPr>
              <a:t> CI/CD Testing</a:t>
            </a:r>
            <a:endParaRPr lang="en-AU" dirty="0"/>
          </a:p>
        </p:txBody>
      </p:sp>
      <p:pic>
        <p:nvPicPr>
          <p:cNvPr id="6" name="Content Placeholder 5">
            <a:extLst>
              <a:ext uri="{FF2B5EF4-FFF2-40B4-BE49-F238E27FC236}">
                <a16:creationId xmlns:a16="http://schemas.microsoft.com/office/drawing/2014/main" id="{D0DDF77D-F08B-F3E4-8699-40722DCA0105}"/>
              </a:ext>
            </a:extLst>
          </p:cNvPr>
          <p:cNvPicPr>
            <a:picLocks noGrp="1" noChangeAspect="1"/>
          </p:cNvPicPr>
          <p:nvPr>
            <p:ph idx="1"/>
          </p:nvPr>
        </p:nvPicPr>
        <p:blipFill>
          <a:blip r:embed="rId3"/>
          <a:stretch>
            <a:fillRect/>
          </a:stretch>
        </p:blipFill>
        <p:spPr>
          <a:xfrm>
            <a:off x="457200" y="2019150"/>
            <a:ext cx="8229600" cy="3688063"/>
          </a:xfrm>
          <a:prstGeom prst="rect">
            <a:avLst/>
          </a:prstGeom>
        </p:spPr>
      </p:pic>
      <p:sp>
        <p:nvSpPr>
          <p:cNvPr id="4" name="Slide Number Placeholder 3">
            <a:extLst>
              <a:ext uri="{FF2B5EF4-FFF2-40B4-BE49-F238E27FC236}">
                <a16:creationId xmlns:a16="http://schemas.microsoft.com/office/drawing/2014/main" id="{34D90509-6086-3A42-73BE-7CD512480EA8}"/>
              </a:ext>
            </a:extLst>
          </p:cNvPr>
          <p:cNvSpPr>
            <a:spLocks noGrp="1"/>
          </p:cNvSpPr>
          <p:nvPr>
            <p:ph type="sldNum" sz="quarter" idx="12"/>
          </p:nvPr>
        </p:nvSpPr>
        <p:spPr/>
        <p:txBody>
          <a:bodyPr/>
          <a:lstStyle/>
          <a:p>
            <a:fld id="{C1FF6DA9-008F-8B48-92A6-B652298478BF}" type="slidenum">
              <a:rPr lang="en-US" smtClean="0"/>
              <a:t>40</a:t>
            </a:fld>
            <a:endParaRPr lang="en-US"/>
          </a:p>
        </p:txBody>
      </p:sp>
    </p:spTree>
    <p:extLst>
      <p:ext uri="{BB962C8B-B14F-4D97-AF65-F5344CB8AC3E}">
        <p14:creationId xmlns:p14="http://schemas.microsoft.com/office/powerpoint/2010/main" val="1234745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BB94DD-7870-2D85-D0A9-B332E0DA3D3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1F929-58DE-F23A-F209-B22304B2C62F}"/>
              </a:ext>
            </a:extLst>
          </p:cNvPr>
          <p:cNvSpPr>
            <a:spLocks noGrp="1"/>
          </p:cNvSpPr>
          <p:nvPr>
            <p:ph type="title"/>
          </p:nvPr>
        </p:nvSpPr>
        <p:spPr>
          <a:xfrm>
            <a:off x="963930" y="1008993"/>
            <a:ext cx="6923558" cy="3542045"/>
          </a:xfrm>
        </p:spPr>
        <p:txBody>
          <a:bodyPr vert="horz" lIns="91440" tIns="45720" rIns="91440" bIns="45720" rtlCol="0" anchor="b">
            <a:normAutofit/>
          </a:bodyPr>
          <a:lstStyle/>
          <a:p>
            <a:pPr algn="l" defTabSz="914400">
              <a:lnSpc>
                <a:spcPct val="90000"/>
              </a:lnSpc>
            </a:pPr>
            <a:r>
              <a:rPr lang="en-US" sz="10000" kern="1200" dirty="0">
                <a:solidFill>
                  <a:schemeClr val="tx1"/>
                </a:solidFill>
                <a:latin typeface="+mj-lt"/>
                <a:ea typeface="+mj-ea"/>
                <a:cs typeface="+mj-cs"/>
              </a:rPr>
              <a:t>REFERENCES</a:t>
            </a:r>
          </a:p>
        </p:txBody>
      </p:sp>
      <p:sp>
        <p:nvSpPr>
          <p:cNvPr id="3" name="Content Placeholder 2">
            <a:extLst>
              <a:ext uri="{FF2B5EF4-FFF2-40B4-BE49-F238E27FC236}">
                <a16:creationId xmlns:a16="http://schemas.microsoft.com/office/drawing/2014/main" id="{0197769B-1E91-DC09-EECA-2552A872B766}"/>
              </a:ext>
            </a:extLst>
          </p:cNvPr>
          <p:cNvSpPr>
            <a:spLocks noGrp="1"/>
          </p:cNvSpPr>
          <p:nvPr>
            <p:ph idx="1"/>
          </p:nvPr>
        </p:nvSpPr>
        <p:spPr>
          <a:xfrm>
            <a:off x="963930" y="4582814"/>
            <a:ext cx="5349252" cy="1312657"/>
          </a:xfrm>
        </p:spPr>
        <p:txBody>
          <a:bodyPr vert="horz" lIns="91440" tIns="45720" rIns="91440" bIns="45720" rtlCol="0" anchor="t">
            <a:normAutofit/>
          </a:bodyPr>
          <a:lstStyle/>
          <a:p>
            <a:pPr marL="0" indent="0" defTabSz="914400">
              <a:lnSpc>
                <a:spcPct val="90000"/>
              </a:lnSpc>
              <a:spcBef>
                <a:spcPts val="1000"/>
              </a:spcBef>
              <a:buNone/>
            </a:pPr>
            <a:r>
              <a:rPr lang="en-US" sz="2400" kern="1200" dirty="0">
                <a:solidFill>
                  <a:schemeClr val="tx1"/>
                </a:solidFill>
                <a:latin typeface="+mn-lt"/>
                <a:ea typeface="+mn-ea"/>
                <a:cs typeface="+mn-cs"/>
              </a:rPr>
              <a:t>SUPPORTING REFERENCES</a:t>
            </a:r>
          </a:p>
        </p:txBody>
      </p:sp>
      <p:sp>
        <p:nvSpPr>
          <p:cNvPr id="4" name="Slide Number Placeholder 3">
            <a:extLst>
              <a:ext uri="{FF2B5EF4-FFF2-40B4-BE49-F238E27FC236}">
                <a16:creationId xmlns:a16="http://schemas.microsoft.com/office/drawing/2014/main" id="{D0A1749A-D705-B1F0-207D-7AF84AA0B861}"/>
              </a:ext>
            </a:extLst>
          </p:cNvPr>
          <p:cNvSpPr>
            <a:spLocks noGrp="1"/>
          </p:cNvSpPr>
          <p:nvPr>
            <p:ph type="sldNum" sz="quarter" idx="12"/>
          </p:nvPr>
        </p:nvSpPr>
        <p:spPr/>
        <p:txBody>
          <a:bodyPr/>
          <a:lstStyle/>
          <a:p>
            <a:fld id="{C1FF6DA9-008F-8B48-92A6-B652298478BF}" type="slidenum">
              <a:rPr lang="en-US" smtClean="0"/>
              <a:t>41</a:t>
            </a:fld>
            <a:endParaRPr lang="en-US"/>
          </a:p>
        </p:txBody>
      </p:sp>
    </p:spTree>
    <p:extLst>
      <p:ext uri="{BB962C8B-B14F-4D97-AF65-F5344CB8AC3E}">
        <p14:creationId xmlns:p14="http://schemas.microsoft.com/office/powerpoint/2010/main" val="43409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74A6-ADE9-8F41-E97D-8363FE36E0FB}"/>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A98C680D-A59F-C505-84A0-5CD24C996BE4}"/>
              </a:ext>
            </a:extLst>
          </p:cNvPr>
          <p:cNvSpPr>
            <a:spLocks noGrp="1"/>
          </p:cNvSpPr>
          <p:nvPr>
            <p:ph idx="1"/>
          </p:nvPr>
        </p:nvSpPr>
        <p:spPr/>
        <p:txBody>
          <a:bodyPr/>
          <a:lstStyle/>
          <a:p>
            <a:pPr marL="0" indent="0">
              <a:buNone/>
            </a:pPr>
            <a:r>
              <a:rPr lang="en-AU" dirty="0">
                <a:hlinkClick r:id="rId2"/>
              </a:rPr>
              <a:t>DATASET- </a:t>
            </a:r>
            <a:r>
              <a:rPr lang="en-AU" b="1" dirty="0" err="1">
                <a:hlinkClick r:id="rId2"/>
              </a:rPr>
              <a:t>brazilian</a:t>
            </a:r>
            <a:r>
              <a:rPr lang="en-AU" b="1" dirty="0">
                <a:hlinkClick r:id="rId2"/>
              </a:rPr>
              <a:t>-malware-dataset</a:t>
            </a:r>
            <a:endParaRPr lang="en-AU" b="1" dirty="0"/>
          </a:p>
          <a:p>
            <a:pPr marL="0" indent="0">
              <a:buNone/>
            </a:pPr>
            <a:endParaRPr lang="en-AU" dirty="0"/>
          </a:p>
          <a:p>
            <a:endParaRPr lang="en-AU" dirty="0"/>
          </a:p>
        </p:txBody>
      </p:sp>
      <p:sp>
        <p:nvSpPr>
          <p:cNvPr id="4" name="Slide Number Placeholder 3">
            <a:extLst>
              <a:ext uri="{FF2B5EF4-FFF2-40B4-BE49-F238E27FC236}">
                <a16:creationId xmlns:a16="http://schemas.microsoft.com/office/drawing/2014/main" id="{5591CFB1-11A6-3A3A-6DC3-13A8DAF760CE}"/>
              </a:ext>
            </a:extLst>
          </p:cNvPr>
          <p:cNvSpPr>
            <a:spLocks noGrp="1"/>
          </p:cNvSpPr>
          <p:nvPr>
            <p:ph type="sldNum" sz="quarter" idx="12"/>
          </p:nvPr>
        </p:nvSpPr>
        <p:spPr/>
        <p:txBody>
          <a:bodyPr/>
          <a:lstStyle/>
          <a:p>
            <a:fld id="{C1FF6DA9-008F-8B48-92A6-B652298478BF}" type="slidenum">
              <a:rPr lang="en-US" smtClean="0"/>
              <a:t>42</a:t>
            </a:fld>
            <a:endParaRPr lang="en-US"/>
          </a:p>
        </p:txBody>
      </p:sp>
      <p:pic>
        <p:nvPicPr>
          <p:cNvPr id="6" name="Picture 5">
            <a:extLst>
              <a:ext uri="{FF2B5EF4-FFF2-40B4-BE49-F238E27FC236}">
                <a16:creationId xmlns:a16="http://schemas.microsoft.com/office/drawing/2014/main" id="{55C1B4F1-EDDA-5AC2-7D3D-DCDC4D436F48}"/>
              </a:ext>
            </a:extLst>
          </p:cNvPr>
          <p:cNvPicPr>
            <a:picLocks noChangeAspect="1"/>
          </p:cNvPicPr>
          <p:nvPr/>
        </p:nvPicPr>
        <p:blipFill>
          <a:blip r:embed="rId3"/>
          <a:stretch>
            <a:fillRect/>
          </a:stretch>
        </p:blipFill>
        <p:spPr>
          <a:xfrm>
            <a:off x="457200" y="2100034"/>
            <a:ext cx="5600988" cy="4438878"/>
          </a:xfrm>
          <a:prstGeom prst="rect">
            <a:avLst/>
          </a:prstGeom>
        </p:spPr>
      </p:pic>
    </p:spTree>
    <p:extLst>
      <p:ext uri="{BB962C8B-B14F-4D97-AF65-F5344CB8AC3E}">
        <p14:creationId xmlns:p14="http://schemas.microsoft.com/office/powerpoint/2010/main" val="2512102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F4CB0-C70B-F4B7-F023-BD0B0135DC0A}"/>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8359E526-7303-1961-1751-53595751668A}"/>
              </a:ext>
            </a:extLst>
          </p:cNvPr>
          <p:cNvSpPr>
            <a:spLocks noGrp="1"/>
          </p:cNvSpPr>
          <p:nvPr>
            <p:ph idx="1"/>
          </p:nvPr>
        </p:nvSpPr>
        <p:spPr/>
        <p:txBody>
          <a:bodyPr/>
          <a:lstStyle/>
          <a:p>
            <a:r>
              <a:rPr lang="en-AU" dirty="0" err="1"/>
              <a:t>chatGTP</a:t>
            </a:r>
            <a:endParaRPr lang="en-AU" dirty="0"/>
          </a:p>
          <a:p>
            <a:endParaRPr lang="en-AU" dirty="0"/>
          </a:p>
          <a:p>
            <a:r>
              <a:rPr lang="en-AU" dirty="0"/>
              <a:t>Project Video can be found </a:t>
            </a:r>
            <a:r>
              <a:rPr lang="en-AU" dirty="0">
                <a:hlinkClick r:id="rId2"/>
              </a:rPr>
              <a:t>here</a:t>
            </a:r>
            <a:endParaRPr lang="en-AU" dirty="0"/>
          </a:p>
        </p:txBody>
      </p:sp>
      <p:sp>
        <p:nvSpPr>
          <p:cNvPr id="4" name="Slide Number Placeholder 3">
            <a:extLst>
              <a:ext uri="{FF2B5EF4-FFF2-40B4-BE49-F238E27FC236}">
                <a16:creationId xmlns:a16="http://schemas.microsoft.com/office/drawing/2014/main" id="{60905C5F-2B70-6639-63D9-6B829B5BFF72}"/>
              </a:ext>
            </a:extLst>
          </p:cNvPr>
          <p:cNvSpPr>
            <a:spLocks noGrp="1"/>
          </p:cNvSpPr>
          <p:nvPr>
            <p:ph type="sldNum" sz="quarter" idx="12"/>
          </p:nvPr>
        </p:nvSpPr>
        <p:spPr/>
        <p:txBody>
          <a:bodyPr/>
          <a:lstStyle/>
          <a:p>
            <a:fld id="{C1FF6DA9-008F-8B48-92A6-B652298478BF}" type="slidenum">
              <a:rPr lang="en-US" smtClean="0"/>
              <a:t>43</a:t>
            </a:fld>
            <a:endParaRPr lang="en-US"/>
          </a:p>
        </p:txBody>
      </p:sp>
    </p:spTree>
    <p:extLst>
      <p:ext uri="{BB962C8B-B14F-4D97-AF65-F5344CB8AC3E}">
        <p14:creationId xmlns:p14="http://schemas.microsoft.com/office/powerpoint/2010/main" val="79269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4791D-87D0-7013-7C0B-CFB48FF9459A}"/>
              </a:ext>
            </a:extLst>
          </p:cNvPr>
          <p:cNvSpPr>
            <a:spLocks noGrp="1"/>
          </p:cNvSpPr>
          <p:nvPr>
            <p:ph type="title"/>
          </p:nvPr>
        </p:nvSpPr>
        <p:spPr>
          <a:xfrm>
            <a:off x="782723" y="809898"/>
            <a:ext cx="7457037" cy="1554480"/>
          </a:xfrm>
        </p:spPr>
        <p:txBody>
          <a:bodyPr anchor="ctr">
            <a:normAutofit/>
          </a:bodyPr>
          <a:lstStyle/>
          <a:p>
            <a:r>
              <a:rPr lang="en-US" sz="4200"/>
              <a:t>Exploratory Data Analysis (EDA)</a:t>
            </a:r>
            <a:endParaRPr lang="en-AU" sz="4200"/>
          </a:p>
        </p:txBody>
      </p:sp>
      <p:sp>
        <p:nvSpPr>
          <p:cNvPr id="3" name="Content Placeholder 2">
            <a:extLst>
              <a:ext uri="{FF2B5EF4-FFF2-40B4-BE49-F238E27FC236}">
                <a16:creationId xmlns:a16="http://schemas.microsoft.com/office/drawing/2014/main" id="{26DDEECE-3FD2-36BE-DCDA-D0D27246F7BB}"/>
              </a:ext>
            </a:extLst>
          </p:cNvPr>
          <p:cNvSpPr>
            <a:spLocks noGrp="1"/>
          </p:cNvSpPr>
          <p:nvPr>
            <p:ph idx="1"/>
          </p:nvPr>
        </p:nvSpPr>
        <p:spPr>
          <a:xfrm>
            <a:off x="782723" y="2560322"/>
            <a:ext cx="7457037" cy="3581858"/>
          </a:xfrm>
        </p:spPr>
        <p:txBody>
          <a:bodyPr anchor="ctr">
            <a:normAutofit fontScale="77500" lnSpcReduction="20000"/>
          </a:bodyPr>
          <a:lstStyle/>
          <a:p>
            <a:pPr marL="0" indent="0">
              <a:lnSpc>
                <a:spcPct val="90000"/>
              </a:lnSpc>
              <a:buNone/>
            </a:pPr>
            <a:r>
              <a:rPr lang="en-US" sz="2100" b="1" dirty="0"/>
              <a:t>EDA Outcomes and Design Impact</a:t>
            </a:r>
          </a:p>
          <a:p>
            <a:pPr marL="0" indent="0">
              <a:lnSpc>
                <a:spcPct val="90000"/>
              </a:lnSpc>
              <a:buNone/>
            </a:pPr>
            <a:endParaRPr lang="en-US" sz="2100" dirty="0"/>
          </a:p>
          <a:p>
            <a:pPr>
              <a:lnSpc>
                <a:spcPct val="90000"/>
              </a:lnSpc>
            </a:pPr>
            <a:r>
              <a:rPr lang="en-US" sz="2100" dirty="0"/>
              <a:t>Exploratory analysis revealed that several identifier-style fields (e.g. hashes, timestamps, imported symbol lists) contained no predictive signal and were removed to prevent noise and leakage.</a:t>
            </a:r>
          </a:p>
          <a:p>
            <a:pPr>
              <a:lnSpc>
                <a:spcPct val="90000"/>
              </a:lnSpc>
            </a:pPr>
            <a:r>
              <a:rPr lang="en-US" sz="2100" dirty="0"/>
              <a:t>Feature distribution analysis showed heavy overlap between benign and malicious samples, indicating that no single feature was discriminative and motivating the use of ensemble models over linear or rule-based approaches.</a:t>
            </a:r>
          </a:p>
          <a:p>
            <a:pPr>
              <a:lnSpc>
                <a:spcPct val="90000"/>
              </a:lnSpc>
            </a:pPr>
            <a:r>
              <a:rPr lang="en-US" sz="2100" dirty="0"/>
              <a:t>Missing value analysis identified sparsely populated columns and systematic gaps, leading to median imputation within the modelling pipeline rather than ad-hoc preprocessing.</a:t>
            </a:r>
          </a:p>
          <a:p>
            <a:pPr>
              <a:lnSpc>
                <a:spcPct val="90000"/>
              </a:lnSpc>
            </a:pPr>
            <a:r>
              <a:rPr lang="en-US" sz="2100" dirty="0"/>
              <a:t>Class balance inspection confirmed moderate imbalance (~58/42), informing the use of stratified splitting to preserve representative class proportions across training and evaluation sets.</a:t>
            </a:r>
          </a:p>
          <a:p>
            <a:pPr>
              <a:lnSpc>
                <a:spcPct val="90000"/>
              </a:lnSpc>
            </a:pPr>
            <a:r>
              <a:rPr lang="en-US" sz="2100" dirty="0"/>
              <a:t>Overall, EDA highlighted a </a:t>
            </a:r>
            <a:r>
              <a:rPr lang="en-US" sz="2100" b="1" dirty="0"/>
              <a:t>high-dimensional, noisy feature space</a:t>
            </a:r>
            <a:r>
              <a:rPr lang="en-US" sz="2100" dirty="0"/>
              <a:t>, directly shaping preprocessing, model selection, and evaluation strategy.</a:t>
            </a:r>
          </a:p>
          <a:p>
            <a:pPr marL="0" indent="0">
              <a:lnSpc>
                <a:spcPct val="90000"/>
              </a:lnSpc>
              <a:buNone/>
            </a:pPr>
            <a:endParaRPr lang="en-US" sz="1300" dirty="0">
              <a:hlinkClick r:id="" action="ppaction://noaction"/>
            </a:endParaRPr>
          </a:p>
          <a:p>
            <a:pPr marL="0" indent="0">
              <a:lnSpc>
                <a:spcPct val="90000"/>
              </a:lnSpc>
              <a:buNone/>
            </a:pPr>
            <a:r>
              <a:rPr lang="en-AU" sz="1300" dirty="0">
                <a:hlinkClick r:id="" action="ppaction://noaction"/>
              </a:rPr>
              <a:t>Appendix B </a:t>
            </a:r>
            <a:r>
              <a:rPr lang="en-AU" sz="1300" dirty="0"/>
              <a:t>– supporting code images</a:t>
            </a: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E162A1A-1BED-E229-CBDB-215E78A5D79F}"/>
              </a:ext>
            </a:extLst>
          </p:cNvPr>
          <p:cNvSpPr>
            <a:spLocks noGrp="1"/>
          </p:cNvSpPr>
          <p:nvPr>
            <p:ph type="sldNum" sz="quarter" idx="12"/>
          </p:nvPr>
        </p:nvSpPr>
        <p:spPr>
          <a:xfrm>
            <a:off x="6457950" y="6492240"/>
            <a:ext cx="2057400" cy="365125"/>
          </a:xfrm>
        </p:spPr>
        <p:txBody>
          <a:bodyPr>
            <a:normAutofit/>
          </a:bodyPr>
          <a:lstStyle/>
          <a:p>
            <a:pPr>
              <a:spcAft>
                <a:spcPts val="600"/>
              </a:spcAft>
            </a:pPr>
            <a:fld id="{C1FF6DA9-008F-8B48-92A6-B652298478BF}" type="slidenum">
              <a:rPr lang="en-US" smtClean="0"/>
              <a:pPr>
                <a:spcAft>
                  <a:spcPts val="600"/>
                </a:spcAft>
              </a:pPr>
              <a:t>5</a:t>
            </a:fld>
            <a:endParaRPr lang="en-US"/>
          </a:p>
        </p:txBody>
      </p:sp>
    </p:spTree>
    <p:extLst>
      <p:ext uri="{BB962C8B-B14F-4D97-AF65-F5344CB8AC3E}">
        <p14:creationId xmlns:p14="http://schemas.microsoft.com/office/powerpoint/2010/main" val="248188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45" name="Rectangle 4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25450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26A984-353C-3955-F4A2-E789ECA5FC6F}"/>
              </a:ext>
            </a:extLst>
          </p:cNvPr>
          <p:cNvSpPr>
            <a:spLocks noGrp="1"/>
          </p:cNvSpPr>
          <p:nvPr>
            <p:ph type="title"/>
          </p:nvPr>
        </p:nvSpPr>
        <p:spPr>
          <a:xfrm>
            <a:off x="782723" y="873940"/>
            <a:ext cx="3789277" cy="1035781"/>
          </a:xfrm>
        </p:spPr>
        <p:txBody>
          <a:bodyPr anchor="ctr">
            <a:normAutofit/>
          </a:bodyPr>
          <a:lstStyle/>
          <a:p>
            <a:pPr>
              <a:lnSpc>
                <a:spcPct val="90000"/>
              </a:lnSpc>
            </a:pPr>
            <a:r>
              <a:rPr lang="en-AU" sz="3100"/>
              <a:t>EDA: Feature Distributions</a:t>
            </a:r>
          </a:p>
        </p:txBody>
      </p:sp>
      <p:sp>
        <p:nvSpPr>
          <p:cNvPr id="10" name="Content Placeholder 9">
            <a:extLst>
              <a:ext uri="{FF2B5EF4-FFF2-40B4-BE49-F238E27FC236}">
                <a16:creationId xmlns:a16="http://schemas.microsoft.com/office/drawing/2014/main" id="{AF70BF15-008B-E9A4-8B41-452A7B614761}"/>
              </a:ext>
            </a:extLst>
          </p:cNvPr>
          <p:cNvSpPr txBox="1">
            <a:spLocks noGrp="1"/>
          </p:cNvSpPr>
          <p:nvPr>
            <p:ph idx="1"/>
          </p:nvPr>
        </p:nvSpPr>
        <p:spPr>
          <a:xfrm>
            <a:off x="783771" y="2524721"/>
            <a:ext cx="3743722" cy="3677123"/>
          </a:xfrm>
          <a:prstGeom prst="rect">
            <a:avLst/>
          </a:prstGeom>
        </p:spPr>
        <p:txBody>
          <a:bodyPr vert="horz" lIns="91440" tIns="45720" rIns="91440" bIns="45720" rtlCol="0" anchor="ctr">
            <a:normAutofit/>
          </a:bodyPr>
          <a:lstStyle/>
          <a:p>
            <a:pPr>
              <a:lnSpc>
                <a:spcPct val="90000"/>
              </a:lnSpc>
            </a:pPr>
            <a:r>
              <a:rPr lang="en-US" sz="1200"/>
              <a:t>Both benign and malicious samples span the full range of </a:t>
            </a:r>
            <a:r>
              <a:rPr lang="en-US" sz="1200" i="1"/>
              <a:t>BaseOfCode</a:t>
            </a:r>
            <a:r>
              <a:rPr lang="en-US" sz="1200"/>
              <a:t> values, with substantial overlap between classes.</a:t>
            </a:r>
          </a:p>
          <a:p>
            <a:pPr>
              <a:lnSpc>
                <a:spcPct val="90000"/>
              </a:lnSpc>
            </a:pPr>
            <a:r>
              <a:rPr lang="en-US" sz="1200"/>
              <a:t>This overlap indicates that </a:t>
            </a:r>
            <a:r>
              <a:rPr lang="en-US" sz="1200" i="1"/>
              <a:t>BaseOfCode</a:t>
            </a:r>
            <a:r>
              <a:rPr lang="en-US" sz="1200"/>
              <a:t> provides limited standalone discriminative power and cannot reliably separate malware from benign executables in isolation.</a:t>
            </a:r>
          </a:p>
          <a:p>
            <a:pPr>
              <a:lnSpc>
                <a:spcPct val="90000"/>
              </a:lnSpc>
            </a:pPr>
            <a:r>
              <a:rPr lang="en-US" sz="1200"/>
              <a:t>As a result, feature-level analysis confirmed that classification must rely on </a:t>
            </a:r>
            <a:r>
              <a:rPr lang="en-US" sz="1200" b="1"/>
              <a:t>joint patterns across multiple features</a:t>
            </a:r>
            <a:r>
              <a:rPr lang="en-US" sz="1200"/>
              <a:t>, reinforcing the choice of ensemble and multivariate models rather than single-feature thresholds.</a:t>
            </a:r>
          </a:p>
          <a:p>
            <a:pPr>
              <a:lnSpc>
                <a:spcPct val="90000"/>
              </a:lnSpc>
            </a:pPr>
            <a:r>
              <a:rPr lang="en-US" sz="1200"/>
              <a:t>This finding also explains the strong dependence on feature interactions observed in later tree-based models.</a:t>
            </a:r>
          </a:p>
          <a:p>
            <a:pPr>
              <a:lnSpc>
                <a:spcPct val="90000"/>
              </a:lnSpc>
            </a:pPr>
            <a:endParaRPr lang="en-US" sz="1200"/>
          </a:p>
          <a:p>
            <a:pPr marL="114300" indent="0">
              <a:lnSpc>
                <a:spcPct val="90000"/>
              </a:lnSpc>
              <a:spcAft>
                <a:spcPts val="600"/>
              </a:spcAft>
              <a:buNone/>
            </a:pPr>
            <a:r>
              <a:rPr lang="en-US" sz="1200">
                <a:hlinkClick r:id="" action="ppaction://noaction"/>
              </a:rPr>
              <a:t>Appendix C</a:t>
            </a:r>
            <a:r>
              <a:rPr lang="en-US" sz="1200"/>
              <a:t>: Code Execution</a:t>
            </a:r>
            <a:endParaRPr lang="en-US" sz="1200" dirty="0"/>
          </a:p>
        </p:txBody>
      </p:sp>
      <p:sp>
        <p:nvSpPr>
          <p:cNvPr id="40" name="Rectangle 3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224" y="608401"/>
            <a:ext cx="3478126"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0F4FFB1C-C37C-5A4D-329A-CD4A8C952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275" y="2524721"/>
            <a:ext cx="4230024" cy="3172518"/>
          </a:xfrm>
          <a:prstGeom prst="rect">
            <a:avLst/>
          </a:prstGeom>
        </p:spPr>
      </p:pic>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9C0776B-8757-E45E-08DB-FBF0F19B8A03}"/>
              </a:ext>
            </a:extLst>
          </p:cNvPr>
          <p:cNvSpPr>
            <a:spLocks noGrp="1"/>
          </p:cNvSpPr>
          <p:nvPr>
            <p:ph type="sldNum" sz="quarter" idx="12"/>
          </p:nvPr>
        </p:nvSpPr>
        <p:spPr>
          <a:xfrm>
            <a:off x="6457950" y="6492240"/>
            <a:ext cx="2057400" cy="365125"/>
          </a:xfrm>
        </p:spPr>
        <p:txBody>
          <a:bodyPr>
            <a:normAutofit/>
          </a:bodyPr>
          <a:lstStyle/>
          <a:p>
            <a:pPr>
              <a:spcAft>
                <a:spcPts val="600"/>
              </a:spcAft>
            </a:pPr>
            <a:fld id="{C1FF6DA9-008F-8B48-92A6-B652298478BF}" type="slidenum">
              <a:rPr lang="en-US" smtClean="0"/>
              <a:pPr>
                <a:spcAft>
                  <a:spcPts val="600"/>
                </a:spcAft>
              </a:pPr>
              <a:t>6</a:t>
            </a:fld>
            <a:endParaRPr lang="en-US"/>
          </a:p>
        </p:txBody>
      </p:sp>
    </p:spTree>
    <p:extLst>
      <p:ext uri="{BB962C8B-B14F-4D97-AF65-F5344CB8AC3E}">
        <p14:creationId xmlns:p14="http://schemas.microsoft.com/office/powerpoint/2010/main" val="323165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F5A04-BD6E-1FFF-8946-7090748AAC89}"/>
              </a:ext>
            </a:extLst>
          </p:cNvPr>
          <p:cNvSpPr>
            <a:spLocks noGrp="1"/>
          </p:cNvSpPr>
          <p:nvPr>
            <p:ph type="title"/>
          </p:nvPr>
        </p:nvSpPr>
        <p:spPr>
          <a:xfrm>
            <a:off x="963930" y="1050595"/>
            <a:ext cx="6056111" cy="1618489"/>
          </a:xfrm>
        </p:spPr>
        <p:txBody>
          <a:bodyPr anchor="ctr">
            <a:normAutofit/>
          </a:bodyPr>
          <a:lstStyle/>
          <a:p>
            <a:pPr>
              <a:lnSpc>
                <a:spcPct val="90000"/>
              </a:lnSpc>
            </a:pPr>
            <a:r>
              <a:rPr lang="en-US" sz="5400"/>
              <a:t>EDA Findings and Engineering Impact</a:t>
            </a:r>
            <a:endParaRPr lang="en-AU" sz="5400"/>
          </a:p>
        </p:txBody>
      </p:sp>
      <p:sp>
        <p:nvSpPr>
          <p:cNvPr id="4" name="Slide Number Placeholder 3">
            <a:extLst>
              <a:ext uri="{FF2B5EF4-FFF2-40B4-BE49-F238E27FC236}">
                <a16:creationId xmlns:a16="http://schemas.microsoft.com/office/drawing/2014/main" id="{FF4DBC42-075F-A8E2-F6E7-6213468D9214}"/>
              </a:ext>
            </a:extLst>
          </p:cNvPr>
          <p:cNvSpPr>
            <a:spLocks noGrp="1"/>
          </p:cNvSpPr>
          <p:nvPr>
            <p:ph type="sldNum" sz="quarter" idx="12"/>
          </p:nvPr>
        </p:nvSpPr>
        <p:spPr/>
        <p:txBody>
          <a:bodyPr/>
          <a:lstStyle/>
          <a:p>
            <a:fld id="{C1FF6DA9-008F-8B48-92A6-B652298478BF}" type="slidenum">
              <a:rPr lang="en-US" smtClean="0"/>
              <a:t>7</a:t>
            </a:fld>
            <a:endParaRPr lang="en-US"/>
          </a:p>
        </p:txBody>
      </p:sp>
      <p:sp>
        <p:nvSpPr>
          <p:cNvPr id="7" name="Rectangle 3">
            <a:extLst>
              <a:ext uri="{FF2B5EF4-FFF2-40B4-BE49-F238E27FC236}">
                <a16:creationId xmlns:a16="http://schemas.microsoft.com/office/drawing/2014/main" id="{B63B4DF8-998C-D80A-0592-402CD8EAA068}"/>
              </a:ext>
            </a:extLst>
          </p:cNvPr>
          <p:cNvSpPr>
            <a:spLocks noGrp="1" noChangeArrowheads="1"/>
          </p:cNvSpPr>
          <p:nvPr>
            <p:ph idx="1"/>
          </p:nvPr>
        </p:nvSpPr>
        <p:spPr bwMode="auto">
          <a:xfrm>
            <a:off x="846408" y="2973325"/>
            <a:ext cx="766197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Exploratory analysis revealed multiple features with </a:t>
            </a:r>
            <a:r>
              <a:rPr kumimoji="0" lang="en-US" altLang="en-US" sz="1800" b="1" i="0" u="none" strike="noStrike" cap="none" normalizeH="0" baseline="0" dirty="0">
                <a:ln>
                  <a:noFill/>
                </a:ln>
                <a:solidFill>
                  <a:schemeClr val="tx1"/>
                </a:solidFill>
                <a:effectLst/>
                <a:latin typeface="Arial" panose="020B0604020202020204" pitchFamily="34" charset="0"/>
              </a:rPr>
              <a:t>complete or near-complete missingness</a:t>
            </a:r>
            <a:r>
              <a:rPr kumimoji="0" lang="en-US" altLang="en-US" sz="1800" b="0" i="0" u="none" strike="noStrike" cap="none" normalizeH="0" baseline="0" dirty="0">
                <a:ln>
                  <a:noFill/>
                </a:ln>
                <a:solidFill>
                  <a:schemeClr val="tx1"/>
                </a:solidFill>
                <a:effectLst/>
                <a:latin typeface="Arial" panose="020B0604020202020204" pitchFamily="34" charset="0"/>
              </a:rPr>
              <a:t>, along with identifier-style attributes (e.g. hashes, imported symbol metadata) that do not generalise across samples. These features were removed to reduce noise and prevent spurious correlations.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 distribution analysis showed </a:t>
            </a:r>
            <a:r>
              <a:rPr kumimoji="0" lang="en-US" altLang="en-US" sz="1800" b="1" i="0" u="none" strike="noStrike" cap="none" normalizeH="0" baseline="0" dirty="0">
                <a:ln>
                  <a:noFill/>
                </a:ln>
                <a:solidFill>
                  <a:schemeClr val="tx1"/>
                </a:solidFill>
                <a:effectLst/>
                <a:latin typeface="Arial" panose="020B0604020202020204" pitchFamily="34" charset="0"/>
              </a:rPr>
              <a:t>substantial overlap between benign and malicious samples across individual attributes</a:t>
            </a:r>
            <a:r>
              <a:rPr kumimoji="0" lang="en-US" altLang="en-US" sz="1800" b="0" i="0" u="none" strike="noStrike" cap="none" normalizeH="0" baseline="0" dirty="0">
                <a:ln>
                  <a:noFill/>
                </a:ln>
                <a:solidFill>
                  <a:schemeClr val="tx1"/>
                </a:solidFill>
                <a:effectLst/>
                <a:latin typeface="Arial" panose="020B0604020202020204" pitchFamily="34" charset="0"/>
              </a:rPr>
              <a:t>, confirming that no single feature provided sufficient discriminative power. This directly motivated the use of </a:t>
            </a:r>
            <a:r>
              <a:rPr kumimoji="0" lang="en-US" altLang="en-US" sz="1800" b="1" i="0" u="none" strike="noStrike" cap="none" normalizeH="0" baseline="0" dirty="0">
                <a:ln>
                  <a:noFill/>
                </a:ln>
                <a:solidFill>
                  <a:schemeClr val="tx1"/>
                </a:solidFill>
                <a:effectLst/>
                <a:latin typeface="Arial" panose="020B0604020202020204" pitchFamily="34" charset="0"/>
              </a:rPr>
              <a:t>ensemble and tree-based models</a:t>
            </a:r>
            <a:r>
              <a:rPr kumimoji="0" lang="en-US" altLang="en-US" sz="1800" b="0" i="0" u="none" strike="noStrike" cap="none" normalizeH="0" baseline="0" dirty="0">
                <a:ln>
                  <a:noFill/>
                </a:ln>
                <a:solidFill>
                  <a:schemeClr val="tx1"/>
                </a:solidFill>
                <a:effectLst/>
                <a:latin typeface="Arial" panose="020B0604020202020204" pitchFamily="34" charset="0"/>
              </a:rPr>
              <a:t>, which are capable of capturing complex, non-linear interactions across many weakly-informative features.</a:t>
            </a:r>
          </a:p>
        </p:txBody>
      </p:sp>
    </p:spTree>
    <p:extLst>
      <p:ext uri="{BB962C8B-B14F-4D97-AF65-F5344CB8AC3E}">
        <p14:creationId xmlns:p14="http://schemas.microsoft.com/office/powerpoint/2010/main" val="269938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dirty="0"/>
              <a:t>Pre-Processing – </a:t>
            </a:r>
            <a:br>
              <a:rPr lang="en-AU" sz="4200" dirty="0"/>
            </a:br>
            <a:r>
              <a:rPr lang="en-AU" sz="4200" dirty="0"/>
              <a:t>No Data Leakage Discovery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CEC4348-1E45-C8BD-8B3D-64DB460B30C1}"/>
              </a:ext>
            </a:extLst>
          </p:cNvPr>
          <p:cNvSpPr>
            <a:spLocks noGrp="1"/>
          </p:cNvSpPr>
          <p:nvPr>
            <p:ph type="sldNum" sz="quarter" idx="12"/>
          </p:nvPr>
        </p:nvSpPr>
        <p:spPr/>
        <p:txBody>
          <a:bodyPr/>
          <a:lstStyle/>
          <a:p>
            <a:fld id="{C1FF6DA9-008F-8B48-92A6-B652298478BF}" type="slidenum">
              <a:rPr lang="en-US" smtClean="0"/>
              <a:t>8</a:t>
            </a:fld>
            <a:endParaRPr lang="en-US"/>
          </a:p>
        </p:txBody>
      </p:sp>
      <p:sp>
        <p:nvSpPr>
          <p:cNvPr id="32" name="TextBox 31">
            <a:extLst>
              <a:ext uri="{FF2B5EF4-FFF2-40B4-BE49-F238E27FC236}">
                <a16:creationId xmlns:a16="http://schemas.microsoft.com/office/drawing/2014/main" id="{B23EC845-AD7B-7BFC-6995-5F28D402245E}"/>
              </a:ext>
            </a:extLst>
          </p:cNvPr>
          <p:cNvSpPr txBox="1"/>
          <p:nvPr/>
        </p:nvSpPr>
        <p:spPr>
          <a:xfrm>
            <a:off x="480059" y="2743200"/>
            <a:ext cx="803529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Early cross-validation results appeared unrealistically strong, triggering a structured audit of the training and evaluation pipeline.</a:t>
            </a:r>
          </a:p>
          <a:p>
            <a:pPr marL="285750" indent="-285750">
              <a:buFont typeface="Arial" panose="020B0604020202020204" pitchFamily="34" charset="0"/>
              <a:buChar char="•"/>
            </a:pPr>
            <a:r>
              <a:rPr lang="en-US" dirty="0"/>
              <a:t>The audit revealed that imputation and scaling were being applied </a:t>
            </a:r>
            <a:r>
              <a:rPr lang="en-US" b="1" dirty="0"/>
              <a:t>outside cross-validation folds</a:t>
            </a:r>
            <a:r>
              <a:rPr lang="en-US" dirty="0"/>
              <a:t>, allowing information from validation data to leak into training.</a:t>
            </a:r>
          </a:p>
          <a:p>
            <a:pPr marL="285750" indent="-285750">
              <a:buFont typeface="Arial" panose="020B0604020202020204" pitchFamily="34" charset="0"/>
              <a:buChar char="•"/>
            </a:pPr>
            <a:r>
              <a:rPr lang="en-US" dirty="0"/>
              <a:t>This issue was corrected by embedding all preprocessing steps inside a single </a:t>
            </a:r>
            <a:r>
              <a:rPr lang="en-US" b="1" dirty="0"/>
              <a:t>scikit-learn Pipeline</a:t>
            </a:r>
            <a:r>
              <a:rPr lang="en-US" dirty="0"/>
              <a:t>, ensuring transformations were fit </a:t>
            </a:r>
            <a:r>
              <a:rPr lang="en-US" b="1" dirty="0"/>
              <a:t>only on training folds</a:t>
            </a:r>
            <a:r>
              <a:rPr lang="en-US" dirty="0"/>
              <a:t> during cross-validation.</a:t>
            </a:r>
          </a:p>
          <a:p>
            <a:pPr marL="285750" indent="-285750">
              <a:buFont typeface="Arial" panose="020B0604020202020204" pitchFamily="34" charset="0"/>
              <a:buChar char="•"/>
            </a:pPr>
            <a:r>
              <a:rPr lang="en-US" dirty="0"/>
              <a:t>While headline performance decreased slightly, the resulting estimates were </a:t>
            </a:r>
            <a:r>
              <a:rPr lang="en-US" b="1" dirty="0"/>
              <a:t>trustworthy, reproducible, and representative of true out-of-sample behaviour.</a:t>
            </a:r>
          </a:p>
          <a:p>
            <a:pPr marL="285750" indent="-285750">
              <a:buFont typeface="Arial" panose="020B0604020202020204" pitchFamily="34" charset="0"/>
              <a:buChar char="•"/>
            </a:pPr>
            <a:r>
              <a:rPr lang="en-US" dirty="0"/>
              <a:t>This correction converted the workflow from a high-risk experimental setup into a </a:t>
            </a:r>
            <a:r>
              <a:rPr lang="en-US" b="1" dirty="0"/>
              <a:t>leakage-safe, production-aligned ML system</a:t>
            </a:r>
            <a:r>
              <a:rPr lang="en-US" dirty="0"/>
              <a:t>, reinforcing that evaluation integrity must be engineered, not assumed.</a:t>
            </a:r>
          </a:p>
          <a:p>
            <a:pPr marL="285750" indent="-285750">
              <a:buFont typeface="Arial" panose="020B0604020202020204" pitchFamily="34" charset="0"/>
              <a:buChar char="•"/>
            </a:pPr>
            <a:endParaRPr lang="en-A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09898"/>
            <a:ext cx="7457037" cy="1554480"/>
          </a:xfrm>
        </p:spPr>
        <p:txBody>
          <a:bodyPr anchor="ctr">
            <a:normAutofit/>
          </a:bodyPr>
          <a:lstStyle/>
          <a:p>
            <a:r>
              <a:rPr lang="en-AU" sz="4200"/>
              <a:t>Feature Engineering Decisions</a:t>
            </a:r>
          </a:p>
        </p:txBody>
      </p:sp>
      <p:sp>
        <p:nvSpPr>
          <p:cNvPr id="3" name="Content Placeholder 2"/>
          <p:cNvSpPr>
            <a:spLocks noGrp="1"/>
          </p:cNvSpPr>
          <p:nvPr>
            <p:ph idx="1"/>
          </p:nvPr>
        </p:nvSpPr>
        <p:spPr>
          <a:xfrm>
            <a:off x="628650" y="2704014"/>
            <a:ext cx="8032024" cy="3652335"/>
          </a:xfrm>
        </p:spPr>
        <p:txBody>
          <a:bodyPr anchor="ctr">
            <a:noAutofit/>
          </a:bodyPr>
          <a:lstStyle/>
          <a:p>
            <a:r>
              <a:rPr lang="en-US" sz="1800" dirty="0"/>
              <a:t>Feature engineering prioritised </a:t>
            </a:r>
            <a:r>
              <a:rPr lang="en-US" sz="1800" b="1" dirty="0"/>
              <a:t>robustness and reproducibility</a:t>
            </a:r>
            <a:r>
              <a:rPr lang="en-US" sz="1800" dirty="0"/>
              <a:t> over speculative performance gains.</a:t>
            </a:r>
          </a:p>
          <a:p>
            <a:r>
              <a:rPr lang="en-US" sz="1800" dirty="0"/>
              <a:t>EDA revealed that several identifier-style columns and non-numeric features carried no predictive signal and introduced inconsistency across modelling frameworks. These were removed to ensure stable behaviour across all model families and execution environments.</a:t>
            </a:r>
          </a:p>
          <a:p>
            <a:r>
              <a:rPr lang="en-US" sz="1800" dirty="0"/>
              <a:t>No feature synthesis or domain-specific transformations were introduced. Preliminary EDA showed heavy feature overlap between classes, indicating that marginal gains from handcrafted features were unlikely to generalise.</a:t>
            </a:r>
          </a:p>
          <a:p>
            <a:r>
              <a:rPr lang="en-US" sz="1800" dirty="0"/>
              <a:t>This decision reduced modelling complexity, minimised leakage risk, and ensured that performance improvements reflected </a:t>
            </a:r>
            <a:r>
              <a:rPr lang="en-US" sz="1800" b="1" dirty="0"/>
              <a:t>true multivariate learning</a:t>
            </a:r>
            <a:r>
              <a:rPr lang="en-US" sz="1800" dirty="0"/>
              <a:t> rather than fragile feature artefacts, supporting reliable evaluation and deployment.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D02101A-0FFA-2582-54A5-534D40D567D6}"/>
              </a:ext>
            </a:extLst>
          </p:cNvPr>
          <p:cNvSpPr>
            <a:spLocks noGrp="1"/>
          </p:cNvSpPr>
          <p:nvPr>
            <p:ph type="sldNum" sz="quarter" idx="12"/>
          </p:nvPr>
        </p:nvSpPr>
        <p:spPr/>
        <p:txBody>
          <a:bodyPr/>
          <a:lstStyle/>
          <a:p>
            <a:fld id="{C1FF6DA9-008F-8B48-92A6-B652298478BF}"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6441</TotalTime>
  <Words>4084</Words>
  <Application>Microsoft Office PowerPoint</Application>
  <PresentationFormat>On-screen Show (4:3)</PresentationFormat>
  <Paragraphs>313</Paragraphs>
  <Slides>43</Slides>
  <Notes>20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Introduction to Machine Learning Project</vt:lpstr>
      <vt:lpstr>Agenda</vt:lpstr>
      <vt:lpstr>Problem Context &amp; Dataset</vt:lpstr>
      <vt:lpstr>Stratified 80/20 train-test split  Lock hold-out set</vt:lpstr>
      <vt:lpstr>Exploratory Data Analysis (EDA)</vt:lpstr>
      <vt:lpstr>EDA: Feature Distributions</vt:lpstr>
      <vt:lpstr>EDA Findings and Engineering Impact</vt:lpstr>
      <vt:lpstr>Pre-Processing –  No Data Leakage Discovery</vt:lpstr>
      <vt:lpstr>Feature Engineering Decisions</vt:lpstr>
      <vt:lpstr>Model Experimentation</vt:lpstr>
      <vt:lpstr>Model Comparison</vt:lpstr>
      <vt:lpstr>Cross-Validation Results AUC / Accuracy ± SD</vt:lpstr>
      <vt:lpstr>Final Model Selection</vt:lpstr>
      <vt:lpstr>Hold-Out Test Performance :  Final Error Analysis on Locked Hold-out Test Set</vt:lpstr>
      <vt:lpstr>Production Packaging</vt:lpstr>
      <vt:lpstr>Packaging – Wrapper Predictions</vt:lpstr>
      <vt:lpstr>Web Application &amp; CI/CD</vt:lpstr>
      <vt:lpstr>Testing</vt:lpstr>
      <vt:lpstr>Key Findings</vt:lpstr>
      <vt:lpstr>Local Host – Malware Detector</vt:lpstr>
      <vt:lpstr>Host and Deploy</vt:lpstr>
      <vt:lpstr>Web Health Check</vt:lpstr>
      <vt:lpstr>Host and Deployment</vt:lpstr>
      <vt:lpstr>CI/CD (Continuous Integration &amp; Deployment)</vt:lpstr>
      <vt:lpstr>Deployment Validation</vt:lpstr>
      <vt:lpstr>CI/CD Quality Gates</vt:lpstr>
      <vt:lpstr>Conclusion</vt:lpstr>
      <vt:lpstr>APPENDIX</vt:lpstr>
      <vt:lpstr>Appendix A Stratified 80/20 train-test split </vt:lpstr>
      <vt:lpstr>Appendix B EDA Missing Values</vt:lpstr>
      <vt:lpstr>Appendix C: Feature Distributions</vt:lpstr>
      <vt:lpstr>Appendix D: sklearn Pipeline  (impute &amp; scale)</vt:lpstr>
      <vt:lpstr>Appendix E: Models</vt:lpstr>
      <vt:lpstr>Appendix F: PyTorch MLP</vt:lpstr>
      <vt:lpstr>Appendix G:  Logic Regression Regression (10-fold CV) ✅ Decision Tree (10-fold CV) ✅ Random Forest (10-fold CV)</vt:lpstr>
      <vt:lpstr>Appendix H: Confusion Matrix</vt:lpstr>
      <vt:lpstr>Appendix i: Predictions</vt:lpstr>
      <vt:lpstr>Appendix J: Unit Testing</vt:lpstr>
      <vt:lpstr>Appendix K: Unit Testing</vt:lpstr>
      <vt:lpstr>Appendix J: GIThub CI/CD Testing</vt:lpstr>
      <vt:lpstr>REFERENCES</vt:lpstr>
      <vt:lpstr>References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bronwyn trump</cp:lastModifiedBy>
  <cp:revision>29</cp:revision>
  <dcterms:created xsi:type="dcterms:W3CDTF">2013-01-27T09:14:16Z</dcterms:created>
  <dcterms:modified xsi:type="dcterms:W3CDTF">2025-12-27T05:31:59Z</dcterms:modified>
  <cp:category/>
</cp:coreProperties>
</file>